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66" r:id="rId3"/>
    <p:sldId id="256" r:id="rId4"/>
    <p:sldId id="257" r:id="rId5"/>
    <p:sldId id="269" r:id="rId6"/>
    <p:sldId id="270" r:id="rId7"/>
    <p:sldId id="258" r:id="rId8"/>
    <p:sldId id="272" r:id="rId9"/>
    <p:sldId id="259" r:id="rId10"/>
    <p:sldId id="271" r:id="rId11"/>
    <p:sldId id="273" r:id="rId12"/>
    <p:sldId id="260" r:id="rId13"/>
    <p:sldId id="262" r:id="rId14"/>
    <p:sldId id="261" r:id="rId15"/>
    <p:sldId id="274" r:id="rId16"/>
    <p:sldId id="263" r:id="rId17"/>
    <p:sldId id="264" r:id="rId18"/>
    <p:sldId id="26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CCEE"/>
    <a:srgbClr val="8CBBE6"/>
    <a:srgbClr val="E7E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07"/>
    <p:restoredTop sz="94726"/>
  </p:normalViewPr>
  <p:slideViewPr>
    <p:cSldViewPr snapToGrid="0">
      <p:cViewPr varScale="1">
        <p:scale>
          <a:sx n="116" d="100"/>
          <a:sy n="116" d="100"/>
        </p:scale>
        <p:origin x="7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38578-1C4C-FDB2-4E2F-D46A32F17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FC9585-74C3-F80D-DC24-3A1C805D66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9707E-166D-DA8B-936A-322D3F14F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AC545-1413-6F49-BE80-1FC072CAC2B9}" type="datetimeFigureOut">
              <a:rPr lang="en-US" smtClean="0"/>
              <a:t>1/15/26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96A61-B2AF-CE34-F0D1-D4672FE69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44E26-FC22-06FA-95A4-0BF1BC315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DA7C4-9A6A-F14F-90F4-10F302F5C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588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50BA-1873-C679-174A-00EE25A7B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D77838-4F71-0E9D-A519-2EA37B564E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EF69A-73BD-5298-34FA-DF796AA54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AC545-1413-6F49-BE80-1FC072CAC2B9}" type="datetimeFigureOut">
              <a:rPr lang="en-US" smtClean="0"/>
              <a:t>1/15/26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32A48-7DF0-E709-9EEA-E5BCCA2AA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27F64-8A9E-5C49-B620-0B9610412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DA7C4-9A6A-F14F-90F4-10F302F5C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33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3D07A2-0702-372C-4D10-0823FC227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CD6A02-D8F2-7E8C-B267-9FA1CC26B3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F1928-2F96-FC25-2A43-D6FD02FE0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AC545-1413-6F49-BE80-1FC072CAC2B9}" type="datetimeFigureOut">
              <a:rPr lang="en-US" smtClean="0"/>
              <a:t>1/15/26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D0A8A-1C8B-A29D-F3C0-58DE2BA59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7646B-D494-7CE2-9CEA-75E46379E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DA7C4-9A6A-F14F-90F4-10F302F5C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50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F7179-CCF8-8951-731C-24CBAD82F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76EB2-5D22-F785-F89B-5975AAD61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416E0-6F42-E028-2D65-2A7216E5D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AC545-1413-6F49-BE80-1FC072CAC2B9}" type="datetimeFigureOut">
              <a:rPr lang="en-US" smtClean="0"/>
              <a:t>1/15/26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36CBE-F56D-7930-4AF5-BE1B742EE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18EFE-A9D6-6090-6E50-C5EC8D46E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DA7C4-9A6A-F14F-90F4-10F302F5C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8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C7873-8982-D0C9-A49F-69DB05636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57675-258C-0EDB-F979-7984AE96D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AC37F-E7F5-5A90-1E78-FFB5324F8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AC545-1413-6F49-BE80-1FC072CAC2B9}" type="datetimeFigureOut">
              <a:rPr lang="en-US" smtClean="0"/>
              <a:t>1/15/26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407FD-B652-FE66-6EDE-06E5ED38D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72244-6195-D27B-EFD8-B1A96B550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DA7C4-9A6A-F14F-90F4-10F302F5C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23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69921-C17F-A86D-ED2B-BC2BA9A76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A76EE-6141-650C-4922-2431DD11C8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517A64-2D03-7EFA-1646-46C4CCBC1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D5EE63-A26F-B900-54F1-D8EEAB914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AC545-1413-6F49-BE80-1FC072CAC2B9}" type="datetimeFigureOut">
              <a:rPr lang="en-US" smtClean="0"/>
              <a:t>1/15/26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C89C1-0566-1F84-37E0-3CDEA238F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597388-6E14-9997-7C5B-2581FBC80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DA7C4-9A6A-F14F-90F4-10F302F5C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98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15936-7551-5E52-0FBB-8F246FD2D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8A45C-A3F1-EA17-B640-E4A7B07F7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A1F292-12A8-0BA4-6EA4-FA2D45A7E3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27C186-71F4-B880-EC83-8A08B7819F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6B9971-9E13-9C44-5683-761143C19C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6A99E6-7541-D2E1-08FF-FAED44510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AC545-1413-6F49-BE80-1FC072CAC2B9}" type="datetimeFigureOut">
              <a:rPr lang="en-US" smtClean="0"/>
              <a:t>1/15/26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6E3F9E-0C87-6F8B-2158-C41854934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3F2838-3EB5-5F25-B00E-A3DF36F43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DA7C4-9A6A-F14F-90F4-10F302F5C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00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51843-4C51-633A-D5E7-39BF1E1D7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E54BE7-3DDB-8FC8-98D1-F29251FE4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AC545-1413-6F49-BE80-1FC072CAC2B9}" type="datetimeFigureOut">
              <a:rPr lang="en-US" smtClean="0"/>
              <a:t>1/15/26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9E1532-9B22-B615-757E-87D02AB80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8F219-70A8-D43D-30CC-565A8805B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DA7C4-9A6A-F14F-90F4-10F302F5C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65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52DF0E-4B2D-98A5-FE9F-335E878E5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AC545-1413-6F49-BE80-1FC072CAC2B9}" type="datetimeFigureOut">
              <a:rPr lang="en-US" smtClean="0"/>
              <a:t>1/15/26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1CB833-2E44-974B-9493-B37E50C48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F9904F-621A-2233-86AD-E4571455B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DA7C4-9A6A-F14F-90F4-10F302F5C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57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45EAC-7404-CA45-00B0-AC8DB7C30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51DC2-E909-27B9-EAD6-2F7101E80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4A5B3A-22BC-F0BE-56FD-B85A83D2A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1B7CC7-544B-37F6-9159-AC8EBE546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AC545-1413-6F49-BE80-1FC072CAC2B9}" type="datetimeFigureOut">
              <a:rPr lang="en-US" smtClean="0"/>
              <a:t>1/15/26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5082D4-BDBD-992A-D938-F8BEF6856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4CB5C4-3615-8ED5-E847-641029B51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DA7C4-9A6A-F14F-90F4-10F302F5C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37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D791F-3111-F715-971E-33D5862BE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BC88F0-1CE4-3C86-A562-CEDEE48B3F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357AAF-1DFC-174C-FA84-3A1F713E1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465393-F54F-819A-C0D0-4EB8F4796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AC545-1413-6F49-BE80-1FC072CAC2B9}" type="datetimeFigureOut">
              <a:rPr lang="en-US" smtClean="0"/>
              <a:t>1/15/26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547A31-6E43-04F9-C9F8-E7BD5A4FE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375100-8441-F780-47C4-F0678CC6F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DA7C4-9A6A-F14F-90F4-10F302F5C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13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A34364-3BDD-0A5F-F9D6-BAC172FA4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E34F0-26FD-36A6-09EB-10CA4C129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1BB6C-6A06-89E0-10C6-C5E0F813C9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4AC545-1413-6F49-BE80-1FC072CAC2B9}" type="datetimeFigureOut">
              <a:rPr lang="en-US" smtClean="0"/>
              <a:t>1/15/26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87113-6226-107A-9546-98CEAE1087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9377B-70D3-ED13-8E4C-7BB70E1EC5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CDA7C4-9A6A-F14F-90F4-10F302F5C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8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thebiblejourney.org/biblejourney2/28-the-israelites-face-continuing-opposition/the-israelites-fight-the-remaining-canaanites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50000"/>
                <a:lumOff val="50000"/>
              </a:schemeClr>
            </a:gs>
            <a:gs pos="37000">
              <a:srgbClr val="FFFFFF"/>
            </a:gs>
            <a:gs pos="87000">
              <a:srgbClr val="FFFFFF"/>
            </a:gs>
            <a:gs pos="100000">
              <a:schemeClr val="tx2">
                <a:lumMod val="50000"/>
                <a:lumOff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9A1ABB-244A-F9D7-CDAE-D21EC31C14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6646A6D-13F2-EF25-C380-E2F030D1BD0F}"/>
              </a:ext>
            </a:extLst>
          </p:cNvPr>
          <p:cNvSpPr txBox="1"/>
          <p:nvPr/>
        </p:nvSpPr>
        <p:spPr>
          <a:xfrm>
            <a:off x="553258" y="1305777"/>
            <a:ext cx="110479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3200" b="1" dirty="0"/>
              <a:t>A, Reasons for Israel’s Oppression</a:t>
            </a:r>
            <a:r>
              <a:rPr lang="en-US" sz="3200" dirty="0"/>
              <a:t> 			</a:t>
            </a:r>
            <a:r>
              <a:rPr lang="en-US" sz="3200" b="1" dirty="0"/>
              <a:t>(Chs. 1 – 2)</a:t>
            </a:r>
            <a:r>
              <a:rPr lang="en-US" dirty="0"/>
              <a:t> </a:t>
            </a:r>
            <a:br>
              <a:rPr lang="en-US" dirty="0"/>
            </a:br>
            <a:r>
              <a:rPr lang="en-US" sz="3200" i="1" dirty="0">
                <a:solidFill>
                  <a:srgbClr val="00B050"/>
                </a:solidFill>
              </a:rPr>
              <a:t>The incomplete conquest </a:t>
            </a:r>
          </a:p>
          <a:p>
            <a:pPr marL="1373188" indent="-454025"/>
            <a:r>
              <a:rPr lang="en-US" sz="3200" b="1" dirty="0"/>
              <a:t>B, Deliverance from Oppressors		(Chs. 3 – 8)</a:t>
            </a:r>
            <a:br>
              <a:rPr lang="en-US" sz="3200" b="1" dirty="0"/>
            </a:br>
            <a:r>
              <a:rPr lang="en-US" sz="3200" i="1" dirty="0">
                <a:solidFill>
                  <a:srgbClr val="00B050"/>
                </a:solidFill>
              </a:rPr>
              <a:t>Moab, Canaan, and Midian </a:t>
            </a:r>
          </a:p>
          <a:p>
            <a:pPr marL="2344738" indent="-531813"/>
            <a:r>
              <a:rPr lang="en-US" sz="3200" b="1" dirty="0"/>
              <a:t>C, Abimelech the Non-Judge</a:t>
            </a:r>
            <a:r>
              <a:rPr lang="en-US" sz="3200" dirty="0"/>
              <a:t>		</a:t>
            </a:r>
            <a:r>
              <a:rPr lang="en-US" sz="3200" b="1" dirty="0"/>
              <a:t>(Ch. 9)</a:t>
            </a:r>
            <a:br>
              <a:rPr lang="en-US" sz="3200" b="1" dirty="0"/>
            </a:br>
            <a:r>
              <a:rPr lang="en-US" sz="3200" i="1" dirty="0">
                <a:solidFill>
                  <a:srgbClr val="00B050"/>
                </a:solidFill>
              </a:rPr>
              <a:t>Contrasted with </a:t>
            </a:r>
            <a:r>
              <a:rPr lang="en-US" sz="3200" dirty="0">
                <a:solidFill>
                  <a:srgbClr val="00B050"/>
                </a:solidFill>
              </a:rPr>
              <a:t>true </a:t>
            </a:r>
            <a:r>
              <a:rPr lang="en-US" sz="3200" i="1" dirty="0">
                <a:solidFill>
                  <a:srgbClr val="00B050"/>
                </a:solidFill>
              </a:rPr>
              <a:t>judges </a:t>
            </a:r>
          </a:p>
          <a:p>
            <a:pPr marL="1554163" indent="-582613"/>
            <a:r>
              <a:rPr lang="en-US" sz="3200" b="1" dirty="0"/>
              <a:t>B</a:t>
            </a:r>
            <a:r>
              <a:rPr lang="en-US" sz="3200" b="1" baseline="30000" dirty="0"/>
              <a:t>1</a:t>
            </a:r>
            <a:r>
              <a:rPr lang="en-US" sz="3200" b="1" dirty="0"/>
              <a:t>, Deliverance from Oppressors		(Chs. 10 – 16)</a:t>
            </a:r>
            <a:br>
              <a:rPr lang="en-US" sz="3200" b="1" dirty="0"/>
            </a:br>
            <a:r>
              <a:rPr lang="en-US" sz="3200" i="1" dirty="0">
                <a:solidFill>
                  <a:srgbClr val="00B050"/>
                </a:solidFill>
              </a:rPr>
              <a:t>Ammon and Philistia </a:t>
            </a:r>
          </a:p>
          <a:p>
            <a:pPr marL="582613" indent="-582613"/>
            <a:r>
              <a:rPr lang="en-US" sz="3200" b="1" dirty="0"/>
              <a:t>A</a:t>
            </a:r>
            <a:r>
              <a:rPr lang="en-US" sz="3200" b="1" baseline="30000" dirty="0"/>
              <a:t>1</a:t>
            </a:r>
            <a:r>
              <a:rPr lang="en-US" sz="3200" b="1" dirty="0"/>
              <a:t>, Reasons for Israel’s Oppression</a:t>
            </a:r>
            <a:r>
              <a:rPr lang="en-US" sz="3200" dirty="0"/>
              <a:t>		</a:t>
            </a:r>
            <a:r>
              <a:rPr lang="en-US" sz="3200" b="1" dirty="0"/>
              <a:t>(Chs. 17 – 21)</a:t>
            </a:r>
            <a:br>
              <a:rPr lang="en-US" sz="3200" b="1" dirty="0"/>
            </a:br>
            <a:r>
              <a:rPr lang="en-US" sz="3200" i="1" dirty="0">
                <a:solidFill>
                  <a:srgbClr val="00B050"/>
                </a:solidFill>
              </a:rPr>
              <a:t>Idolatry, immorality, and in-fighting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B84D49B-CEBE-2F3C-716F-8686BC8AC1E8}"/>
              </a:ext>
            </a:extLst>
          </p:cNvPr>
          <p:cNvSpPr txBox="1"/>
          <p:nvPr/>
        </p:nvSpPr>
        <p:spPr>
          <a:xfrm>
            <a:off x="82135" y="76095"/>
            <a:ext cx="1856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Lesson 1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80B7DC6-4542-F32C-8136-60AB3F36A425}"/>
              </a:ext>
            </a:extLst>
          </p:cNvPr>
          <p:cNvSpPr/>
          <p:nvPr/>
        </p:nvSpPr>
        <p:spPr>
          <a:xfrm>
            <a:off x="1050836" y="1305778"/>
            <a:ext cx="6730754" cy="1012070"/>
          </a:xfrm>
          <a:prstGeom prst="roundRect">
            <a:avLst/>
          </a:prstGeom>
          <a:solidFill>
            <a:srgbClr val="8CBB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BFB226D-27C0-7629-DBD5-65440B6D02D8}"/>
              </a:ext>
            </a:extLst>
          </p:cNvPr>
          <p:cNvSpPr/>
          <p:nvPr/>
        </p:nvSpPr>
        <p:spPr>
          <a:xfrm>
            <a:off x="1188720" y="5297230"/>
            <a:ext cx="6592870" cy="944749"/>
          </a:xfrm>
          <a:prstGeom prst="roundRect">
            <a:avLst/>
          </a:prstGeom>
          <a:solidFill>
            <a:srgbClr val="8CBB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8B7C222-27B6-A313-9B5A-3D492AED754C}"/>
              </a:ext>
            </a:extLst>
          </p:cNvPr>
          <p:cNvSpPr/>
          <p:nvPr/>
        </p:nvSpPr>
        <p:spPr>
          <a:xfrm>
            <a:off x="2015969" y="2344882"/>
            <a:ext cx="5765621" cy="944749"/>
          </a:xfrm>
          <a:prstGeom prst="roundRect">
            <a:avLst/>
          </a:prstGeom>
          <a:solidFill>
            <a:srgbClr val="8CBB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62AC6E2-401A-6A1C-3A63-C5A73F6DB740}"/>
              </a:ext>
            </a:extLst>
          </p:cNvPr>
          <p:cNvSpPr/>
          <p:nvPr/>
        </p:nvSpPr>
        <p:spPr>
          <a:xfrm>
            <a:off x="2169931" y="4325446"/>
            <a:ext cx="5611659" cy="944749"/>
          </a:xfrm>
          <a:prstGeom prst="roundRect">
            <a:avLst/>
          </a:prstGeom>
          <a:solidFill>
            <a:srgbClr val="8CBB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7019633-30E1-6370-62FB-16451FC7367F}"/>
              </a:ext>
            </a:extLst>
          </p:cNvPr>
          <p:cNvSpPr/>
          <p:nvPr/>
        </p:nvSpPr>
        <p:spPr>
          <a:xfrm>
            <a:off x="2873829" y="3316665"/>
            <a:ext cx="4907761" cy="981747"/>
          </a:xfrm>
          <a:prstGeom prst="roundRect">
            <a:avLst/>
          </a:prstGeom>
          <a:solidFill>
            <a:srgbClr val="8CBB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F49E51-41CD-5875-5AF9-585317E37871}"/>
              </a:ext>
            </a:extLst>
          </p:cNvPr>
          <p:cNvSpPr txBox="1"/>
          <p:nvPr/>
        </p:nvSpPr>
        <p:spPr>
          <a:xfrm>
            <a:off x="0" y="461175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The Outline of the Book of Judges</a:t>
            </a:r>
          </a:p>
        </p:txBody>
      </p:sp>
    </p:spTree>
    <p:extLst>
      <p:ext uri="{BB962C8B-B14F-4D97-AF65-F5344CB8AC3E}">
        <p14:creationId xmlns:p14="http://schemas.microsoft.com/office/powerpoint/2010/main" val="419564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4EA223-E6D2-8EDB-9301-23C6EE2F3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able of judges with names and numbers&#10;&#10;AI-generated content may be incorrect.">
            <a:extLst>
              <a:ext uri="{FF2B5EF4-FFF2-40B4-BE49-F238E27FC236}">
                <a16:creationId xmlns:a16="http://schemas.microsoft.com/office/drawing/2014/main" id="{51F2C495-683F-F672-9045-B426ECB72E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5917"/>
          <a:stretch>
            <a:fillRect/>
          </a:stretch>
        </p:blipFill>
        <p:spPr>
          <a:xfrm>
            <a:off x="59921" y="148590"/>
            <a:ext cx="12072158" cy="670941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B76AE04-72AC-A91B-9F8D-93442DAB8A01}"/>
              </a:ext>
            </a:extLst>
          </p:cNvPr>
          <p:cNvSpPr/>
          <p:nvPr/>
        </p:nvSpPr>
        <p:spPr>
          <a:xfrm>
            <a:off x="2383624" y="4607074"/>
            <a:ext cx="9640736" cy="2250926"/>
          </a:xfrm>
          <a:prstGeom prst="roundRect">
            <a:avLst/>
          </a:prstGeom>
          <a:solidFill>
            <a:srgbClr val="E7EA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869C67F-D8A9-056B-4CE1-B664678B1437}"/>
              </a:ext>
            </a:extLst>
          </p:cNvPr>
          <p:cNvSpPr/>
          <p:nvPr/>
        </p:nvSpPr>
        <p:spPr>
          <a:xfrm>
            <a:off x="2383624" y="1798279"/>
            <a:ext cx="2702726" cy="669885"/>
          </a:xfrm>
          <a:prstGeom prst="roundRect">
            <a:avLst/>
          </a:prstGeom>
          <a:solidFill>
            <a:srgbClr val="8CBB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EDCD930-AC7B-C309-DA1F-B8FF495F631A}"/>
              </a:ext>
            </a:extLst>
          </p:cNvPr>
          <p:cNvSpPr/>
          <p:nvPr/>
        </p:nvSpPr>
        <p:spPr>
          <a:xfrm>
            <a:off x="5195405" y="1798279"/>
            <a:ext cx="3519970" cy="644884"/>
          </a:xfrm>
          <a:prstGeom prst="roundRect">
            <a:avLst/>
          </a:prstGeom>
          <a:solidFill>
            <a:srgbClr val="8CBB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D45AEA7-04C4-EC27-1654-2C58D2A6223C}"/>
              </a:ext>
            </a:extLst>
          </p:cNvPr>
          <p:cNvSpPr/>
          <p:nvPr/>
        </p:nvSpPr>
        <p:spPr>
          <a:xfrm>
            <a:off x="8998595" y="1798279"/>
            <a:ext cx="1167788" cy="644884"/>
          </a:xfrm>
          <a:prstGeom prst="roundRect">
            <a:avLst/>
          </a:prstGeom>
          <a:solidFill>
            <a:srgbClr val="8CBB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59BB24D-4596-ACDD-36A6-0FA1D6731F4E}"/>
              </a:ext>
            </a:extLst>
          </p:cNvPr>
          <p:cNvSpPr/>
          <p:nvPr/>
        </p:nvSpPr>
        <p:spPr>
          <a:xfrm>
            <a:off x="10623573" y="1798279"/>
            <a:ext cx="1167788" cy="644884"/>
          </a:xfrm>
          <a:prstGeom prst="roundRect">
            <a:avLst/>
          </a:prstGeom>
          <a:solidFill>
            <a:srgbClr val="8CBB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4656611-2D0C-4C28-DD96-7FB3E217D2A0}"/>
              </a:ext>
            </a:extLst>
          </p:cNvPr>
          <p:cNvSpPr/>
          <p:nvPr/>
        </p:nvSpPr>
        <p:spPr>
          <a:xfrm>
            <a:off x="2383624" y="2570293"/>
            <a:ext cx="2702726" cy="461597"/>
          </a:xfrm>
          <a:prstGeom prst="roundRect">
            <a:avLst/>
          </a:prstGeom>
          <a:solidFill>
            <a:srgbClr val="8CBB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3B32491-20AA-60A4-A0F8-2B793D61FF46}"/>
              </a:ext>
            </a:extLst>
          </p:cNvPr>
          <p:cNvSpPr/>
          <p:nvPr/>
        </p:nvSpPr>
        <p:spPr>
          <a:xfrm>
            <a:off x="5195405" y="2570293"/>
            <a:ext cx="3519970" cy="444370"/>
          </a:xfrm>
          <a:prstGeom prst="roundRect">
            <a:avLst/>
          </a:prstGeom>
          <a:solidFill>
            <a:srgbClr val="8CBB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0689786-B180-CD2D-B744-FF45FB82B6AB}"/>
              </a:ext>
            </a:extLst>
          </p:cNvPr>
          <p:cNvSpPr/>
          <p:nvPr/>
        </p:nvSpPr>
        <p:spPr>
          <a:xfrm>
            <a:off x="8998595" y="2570293"/>
            <a:ext cx="1167788" cy="444370"/>
          </a:xfrm>
          <a:prstGeom prst="roundRect">
            <a:avLst/>
          </a:prstGeom>
          <a:solidFill>
            <a:srgbClr val="8CBB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74AF010-15E4-F70E-8027-E33AF6C7017A}"/>
              </a:ext>
            </a:extLst>
          </p:cNvPr>
          <p:cNvSpPr/>
          <p:nvPr/>
        </p:nvSpPr>
        <p:spPr>
          <a:xfrm>
            <a:off x="10623573" y="2570293"/>
            <a:ext cx="1167788" cy="444370"/>
          </a:xfrm>
          <a:prstGeom prst="roundRect">
            <a:avLst/>
          </a:prstGeom>
          <a:solidFill>
            <a:srgbClr val="8CBB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D90894F-1C2C-0566-8D10-2FBC091E6C8F}"/>
              </a:ext>
            </a:extLst>
          </p:cNvPr>
          <p:cNvSpPr/>
          <p:nvPr/>
        </p:nvSpPr>
        <p:spPr>
          <a:xfrm>
            <a:off x="2383624" y="3161960"/>
            <a:ext cx="2702726" cy="461597"/>
          </a:xfrm>
          <a:prstGeom prst="roundRect">
            <a:avLst/>
          </a:prstGeom>
          <a:solidFill>
            <a:srgbClr val="8CBB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E0E4AAB-2A07-B974-4E87-6BEADCB720D4}"/>
              </a:ext>
            </a:extLst>
          </p:cNvPr>
          <p:cNvSpPr/>
          <p:nvPr/>
        </p:nvSpPr>
        <p:spPr>
          <a:xfrm>
            <a:off x="5195405" y="3161960"/>
            <a:ext cx="3519970" cy="444370"/>
          </a:xfrm>
          <a:prstGeom prst="roundRect">
            <a:avLst/>
          </a:prstGeom>
          <a:solidFill>
            <a:srgbClr val="8CBB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CBE64959-FA49-6C81-CFC8-1AA1AF50FFCE}"/>
              </a:ext>
            </a:extLst>
          </p:cNvPr>
          <p:cNvSpPr/>
          <p:nvPr/>
        </p:nvSpPr>
        <p:spPr>
          <a:xfrm>
            <a:off x="8998595" y="3161960"/>
            <a:ext cx="1167788" cy="444370"/>
          </a:xfrm>
          <a:prstGeom prst="roundRect">
            <a:avLst/>
          </a:prstGeom>
          <a:solidFill>
            <a:srgbClr val="8CBB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FB8CB90-7D01-2799-454E-D370CCB693EB}"/>
              </a:ext>
            </a:extLst>
          </p:cNvPr>
          <p:cNvSpPr/>
          <p:nvPr/>
        </p:nvSpPr>
        <p:spPr>
          <a:xfrm>
            <a:off x="10623573" y="3161960"/>
            <a:ext cx="1167788" cy="444370"/>
          </a:xfrm>
          <a:prstGeom prst="roundRect">
            <a:avLst/>
          </a:prstGeom>
          <a:solidFill>
            <a:srgbClr val="8CBB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35CC1A27-D2EC-E0AD-A288-4DC542474F7C}"/>
              </a:ext>
            </a:extLst>
          </p:cNvPr>
          <p:cNvSpPr/>
          <p:nvPr/>
        </p:nvSpPr>
        <p:spPr>
          <a:xfrm>
            <a:off x="2383624" y="3753627"/>
            <a:ext cx="2702726" cy="746210"/>
          </a:xfrm>
          <a:prstGeom prst="roundRect">
            <a:avLst/>
          </a:prstGeom>
          <a:solidFill>
            <a:srgbClr val="8CBB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94AC532-50F8-3E8B-999F-545F49A81B30}"/>
              </a:ext>
            </a:extLst>
          </p:cNvPr>
          <p:cNvSpPr/>
          <p:nvPr/>
        </p:nvSpPr>
        <p:spPr>
          <a:xfrm>
            <a:off x="5195405" y="3753626"/>
            <a:ext cx="3519970" cy="718361"/>
          </a:xfrm>
          <a:prstGeom prst="roundRect">
            <a:avLst/>
          </a:prstGeom>
          <a:solidFill>
            <a:srgbClr val="8CBB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D76FBB0-E8A8-7D3B-F2C0-8B5AE55473EB}"/>
              </a:ext>
            </a:extLst>
          </p:cNvPr>
          <p:cNvSpPr/>
          <p:nvPr/>
        </p:nvSpPr>
        <p:spPr>
          <a:xfrm>
            <a:off x="8998595" y="3753626"/>
            <a:ext cx="1167788" cy="718361"/>
          </a:xfrm>
          <a:prstGeom prst="roundRect">
            <a:avLst/>
          </a:prstGeom>
          <a:solidFill>
            <a:srgbClr val="8CBB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98BCB58-34EC-7CAB-B8B8-C1961FC407BA}"/>
              </a:ext>
            </a:extLst>
          </p:cNvPr>
          <p:cNvSpPr/>
          <p:nvPr/>
        </p:nvSpPr>
        <p:spPr>
          <a:xfrm>
            <a:off x="10623573" y="3753626"/>
            <a:ext cx="1167788" cy="718361"/>
          </a:xfrm>
          <a:prstGeom prst="roundRect">
            <a:avLst/>
          </a:prstGeom>
          <a:solidFill>
            <a:srgbClr val="8CBB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69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AB618A-5D59-B786-3619-A307DEA90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israel with different colored areas&#10;&#10;Description automatically generated">
            <a:extLst>
              <a:ext uri="{FF2B5EF4-FFF2-40B4-BE49-F238E27FC236}">
                <a16:creationId xmlns:a16="http://schemas.microsoft.com/office/drawing/2014/main" id="{14829DB6-ED7A-5A52-5BBC-06278C20A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809" y="0"/>
            <a:ext cx="4569351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D20201-844A-6DDE-67D8-F827341A719D}"/>
              </a:ext>
            </a:extLst>
          </p:cNvPr>
          <p:cNvSpPr txBox="1"/>
          <p:nvPr/>
        </p:nvSpPr>
        <p:spPr>
          <a:xfrm>
            <a:off x="854530" y="576943"/>
            <a:ext cx="1774371" cy="1894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80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70B461-0C17-C6F7-C1DC-EDD574C64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Mount Tabor (BiblePlaces.com)">
            <a:extLst>
              <a:ext uri="{FF2B5EF4-FFF2-40B4-BE49-F238E27FC236}">
                <a16:creationId xmlns:a16="http://schemas.microsoft.com/office/drawing/2014/main" id="{D7C9A372-A45E-93B4-36DD-7E5E5739BF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33869"/>
            <a:ext cx="12259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2A0B82-EF24-0FDF-9AE6-997999EA02DB}"/>
              </a:ext>
            </a:extLst>
          </p:cNvPr>
          <p:cNvSpPr txBox="1"/>
          <p:nvPr/>
        </p:nvSpPr>
        <p:spPr>
          <a:xfrm>
            <a:off x="2870198" y="276150"/>
            <a:ext cx="6519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Mt. Tabor, by the Jezreel Valley, </a:t>
            </a:r>
            <a:br>
              <a:rPr lang="en-US" sz="2800" b="1" dirty="0"/>
            </a:br>
            <a:r>
              <a:rPr lang="en-US" sz="2800" b="1" dirty="0"/>
              <a:t>through which flows the Kishon River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92DFD1-CE4E-8872-6ED1-09821CB740B7}"/>
              </a:ext>
            </a:extLst>
          </p:cNvPr>
          <p:cNvSpPr txBox="1"/>
          <p:nvPr/>
        </p:nvSpPr>
        <p:spPr>
          <a:xfrm>
            <a:off x="82135" y="76095"/>
            <a:ext cx="1856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Lesson 3</a:t>
            </a:r>
          </a:p>
        </p:txBody>
      </p:sp>
    </p:spTree>
    <p:extLst>
      <p:ext uri="{BB962C8B-B14F-4D97-AF65-F5344CB8AC3E}">
        <p14:creationId xmlns:p14="http://schemas.microsoft.com/office/powerpoint/2010/main" val="414693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98C37A-F025-8FF0-F04D-D6FB623B17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ED99FA44-458C-4EF4-A3D6-D34719115A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-1" y="9569"/>
            <a:ext cx="12320338" cy="686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40A928-0E4D-F746-F5CA-6DA637FA4D7E}"/>
              </a:ext>
            </a:extLst>
          </p:cNvPr>
          <p:cNvSpPr txBox="1"/>
          <p:nvPr/>
        </p:nvSpPr>
        <p:spPr>
          <a:xfrm>
            <a:off x="2836333" y="1165725"/>
            <a:ext cx="6519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Mt. Gerizim (left) and Mt. </a:t>
            </a:r>
            <a:r>
              <a:rPr lang="en-US" sz="2800" b="1" dirty="0" err="1"/>
              <a:t>Ebal</a:t>
            </a:r>
            <a:r>
              <a:rPr lang="en-US" sz="2800" b="1" dirty="0"/>
              <a:t>, </a:t>
            </a:r>
            <a:br>
              <a:rPr lang="en-US" sz="2800" b="1" dirty="0"/>
            </a:br>
            <a:r>
              <a:rPr lang="en-US" sz="2800" b="1" dirty="0"/>
              <a:t>with modern Nablus in between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B813F9-6544-DFE1-FE6A-F8C04D11055C}"/>
              </a:ext>
            </a:extLst>
          </p:cNvPr>
          <p:cNvSpPr txBox="1"/>
          <p:nvPr/>
        </p:nvSpPr>
        <p:spPr>
          <a:xfrm>
            <a:off x="82135" y="76095"/>
            <a:ext cx="1856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Lesson 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E9BE52-3F78-9CFA-27AF-9F24480FBE89}"/>
              </a:ext>
            </a:extLst>
          </p:cNvPr>
          <p:cNvSpPr txBox="1"/>
          <p:nvPr/>
        </p:nvSpPr>
        <p:spPr>
          <a:xfrm>
            <a:off x="666788" y="6160842"/>
            <a:ext cx="11027910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https://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medomed.org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/wp-content/uploads/2017/06/MOUNT-GERIZIM-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Palestine.jpg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016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FC5F11-1125-D259-D099-F3E53029C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66468E11-0676-A28F-0365-643BEF0F9D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120" y="40390"/>
            <a:ext cx="12336850" cy="695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CDE0F5-6D80-54C1-52CB-985C5F7EF2D1}"/>
              </a:ext>
            </a:extLst>
          </p:cNvPr>
          <p:cNvSpPr txBox="1"/>
          <p:nvPr/>
        </p:nvSpPr>
        <p:spPr>
          <a:xfrm>
            <a:off x="221025" y="1443789"/>
            <a:ext cx="6519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Tel-Balata, the ruins of Shechem, </a:t>
            </a:r>
          </a:p>
          <a:p>
            <a:pPr algn="ctr"/>
            <a:r>
              <a:rPr lang="en-US" sz="2800" b="1" dirty="0"/>
              <a:t>just outside modern Nablus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C1E5C0-A6F5-4CDA-2B04-01F40F013105}"/>
              </a:ext>
            </a:extLst>
          </p:cNvPr>
          <p:cNvSpPr txBox="1"/>
          <p:nvPr/>
        </p:nvSpPr>
        <p:spPr>
          <a:xfrm>
            <a:off x="82135" y="76095"/>
            <a:ext cx="1856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Lesson 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B3304A-F7D2-3AE2-8D0C-D81F045C8C8E}"/>
              </a:ext>
            </a:extLst>
          </p:cNvPr>
          <p:cNvSpPr txBox="1"/>
          <p:nvPr/>
        </p:nvSpPr>
        <p:spPr>
          <a:xfrm>
            <a:off x="904809" y="6125784"/>
            <a:ext cx="10180284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defRPr>
            </a:lvl1pPr>
          </a:lstStyle>
          <a:p>
            <a:r>
              <a:rPr lang="en-US" dirty="0"/>
              <a:t>https://</a:t>
            </a:r>
            <a:r>
              <a:rPr lang="en-US" dirty="0" err="1"/>
              <a:t>upload.wikimedia.org</a:t>
            </a:r>
            <a:r>
              <a:rPr lang="en-US" dirty="0"/>
              <a:t>/</a:t>
            </a:r>
            <a:r>
              <a:rPr lang="en-US" dirty="0" err="1"/>
              <a:t>wikipedia</a:t>
            </a:r>
            <a:r>
              <a:rPr lang="en-US" dirty="0"/>
              <a:t>/commons/7/71/</a:t>
            </a:r>
            <a:r>
              <a:rPr lang="en-US" dirty="0" err="1"/>
              <a:t>Tell_Balata.jpg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51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0C5434-69C4-BCB0-4A4D-C025AFA60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71BE95F-940F-C23B-F297-1D7AD1CA72AE}"/>
              </a:ext>
            </a:extLst>
          </p:cNvPr>
          <p:cNvGraphicFramePr>
            <a:graphicFrameLocks noGrp="1"/>
          </p:cNvGraphicFramePr>
          <p:nvPr/>
        </p:nvGraphicFramePr>
        <p:xfrm>
          <a:off x="1" y="601884"/>
          <a:ext cx="12191999" cy="60099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63524">
                  <a:extLst>
                    <a:ext uri="{9D8B030D-6E8A-4147-A177-3AD203B41FA5}">
                      <a16:colId xmlns:a16="http://schemas.microsoft.com/office/drawing/2014/main" val="1690399178"/>
                    </a:ext>
                  </a:extLst>
                </a:gridCol>
                <a:gridCol w="4757195">
                  <a:extLst>
                    <a:ext uri="{9D8B030D-6E8A-4147-A177-3AD203B41FA5}">
                      <a16:colId xmlns:a16="http://schemas.microsoft.com/office/drawing/2014/main" val="541979700"/>
                    </a:ext>
                  </a:extLst>
                </a:gridCol>
                <a:gridCol w="2442258">
                  <a:extLst>
                    <a:ext uri="{9D8B030D-6E8A-4147-A177-3AD203B41FA5}">
                      <a16:colId xmlns:a16="http://schemas.microsoft.com/office/drawing/2014/main" val="2816741035"/>
                    </a:ext>
                  </a:extLst>
                </a:gridCol>
                <a:gridCol w="1339371">
                  <a:extLst>
                    <a:ext uri="{9D8B030D-6E8A-4147-A177-3AD203B41FA5}">
                      <a16:colId xmlns:a16="http://schemas.microsoft.com/office/drawing/2014/main" val="2801708731"/>
                    </a:ext>
                  </a:extLst>
                </a:gridCol>
                <a:gridCol w="1789651">
                  <a:extLst>
                    <a:ext uri="{9D8B030D-6E8A-4147-A177-3AD203B41FA5}">
                      <a16:colId xmlns:a16="http://schemas.microsoft.com/office/drawing/2014/main" val="3485045297"/>
                    </a:ext>
                  </a:extLst>
                </a:gridCol>
              </a:tblGrid>
              <a:tr h="740143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</a:pPr>
                      <a:r>
                        <a:rPr lang="en-US" sz="2400" b="1" dirty="0">
                          <a:effectLst/>
                        </a:rPr>
                        <a:t>5. Gideon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</a:pPr>
                      <a:r>
                        <a:rPr lang="en-US" sz="2400" dirty="0">
                          <a:effectLst/>
                        </a:rPr>
                        <a:t>Manasseh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</a:pPr>
                      <a:r>
                        <a:rPr lang="en-US" sz="2400">
                          <a:effectLst/>
                        </a:rPr>
                        <a:t>Midian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</a:pPr>
                      <a:r>
                        <a:rPr lang="en-US" sz="2400">
                          <a:effectLst/>
                        </a:rPr>
                        <a:t>7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</a:pPr>
                      <a:r>
                        <a:rPr lang="en-US" sz="2400" dirty="0">
                          <a:effectLst/>
                        </a:rPr>
                        <a:t>40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extLst>
                  <a:ext uri="{0D108BD9-81ED-4DB2-BD59-A6C34878D82A}">
                    <a16:rowId xmlns:a16="http://schemas.microsoft.com/office/drawing/2014/main" val="450725590"/>
                  </a:ext>
                </a:extLst>
              </a:tr>
              <a:tr h="1193965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</a:pPr>
                      <a:r>
                        <a:rPr lang="en-US" sz="2400" b="1" dirty="0">
                          <a:effectLst/>
                        </a:rPr>
                        <a:t>6. Tola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</a:pPr>
                      <a:r>
                        <a:rPr lang="en-US" sz="2400" dirty="0">
                          <a:effectLst/>
                        </a:rPr>
                        <a:t>Issachar (but dwelt in the mts. of Ephraim)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</a:pPr>
                      <a:r>
                        <a:rPr lang="en-US" sz="2400">
                          <a:effectLst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</a:pPr>
                      <a:r>
                        <a:rPr lang="en-US" sz="2400">
                          <a:effectLst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</a:pPr>
                      <a:r>
                        <a:rPr lang="en-US" sz="2400">
                          <a:effectLst/>
                        </a:rPr>
                        <a:t>23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extLst>
                  <a:ext uri="{0D108BD9-81ED-4DB2-BD59-A6C34878D82A}">
                    <a16:rowId xmlns:a16="http://schemas.microsoft.com/office/drawing/2014/main" val="2533581169"/>
                  </a:ext>
                </a:extLst>
              </a:tr>
              <a:tr h="704920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</a:pPr>
                      <a:r>
                        <a:rPr lang="en-US" sz="2400" b="1" dirty="0">
                          <a:effectLst/>
                        </a:rPr>
                        <a:t>7. Jair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</a:pPr>
                      <a:r>
                        <a:rPr lang="en-US" sz="2400" dirty="0">
                          <a:effectLst/>
                        </a:rPr>
                        <a:t>“</a:t>
                      </a:r>
                      <a:r>
                        <a:rPr lang="en-US" sz="2400" dirty="0" err="1">
                          <a:effectLst/>
                        </a:rPr>
                        <a:t>Gileadite</a:t>
                      </a:r>
                      <a:r>
                        <a:rPr lang="en-US" sz="2400" dirty="0">
                          <a:effectLst/>
                        </a:rPr>
                        <a:t>” (which incl. Gad, Reuben, and S. Manasseh)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</a:pPr>
                      <a:r>
                        <a:rPr lang="en-US" sz="2400">
                          <a:effectLst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</a:pPr>
                      <a:r>
                        <a:rPr lang="en-US" sz="2400">
                          <a:effectLst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</a:pPr>
                      <a:r>
                        <a:rPr lang="en-US" sz="2400">
                          <a:effectLst/>
                        </a:rPr>
                        <a:t>22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extLst>
                  <a:ext uri="{0D108BD9-81ED-4DB2-BD59-A6C34878D82A}">
                    <a16:rowId xmlns:a16="http://schemas.microsoft.com/office/drawing/2014/main" val="2528371362"/>
                  </a:ext>
                </a:extLst>
              </a:tr>
              <a:tr h="740143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</a:pPr>
                      <a:r>
                        <a:rPr lang="en-US" sz="2400" b="1" dirty="0">
                          <a:effectLst/>
                        </a:rPr>
                        <a:t>8. Jephthah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</a:pPr>
                      <a:r>
                        <a:rPr lang="en-US" sz="2400" dirty="0">
                          <a:effectLst/>
                        </a:rPr>
                        <a:t>“</a:t>
                      </a:r>
                      <a:r>
                        <a:rPr lang="en-US" sz="2400" dirty="0" err="1">
                          <a:effectLst/>
                        </a:rPr>
                        <a:t>Gileadite</a:t>
                      </a:r>
                      <a:r>
                        <a:rPr lang="en-US" sz="2400" dirty="0">
                          <a:effectLst/>
                        </a:rPr>
                        <a:t>” (see above)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</a:pPr>
                      <a:r>
                        <a:rPr lang="en-US" sz="2400">
                          <a:effectLst/>
                        </a:rPr>
                        <a:t>Philistines and Ammonites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</a:pPr>
                      <a:r>
                        <a:rPr lang="en-US" sz="2400">
                          <a:effectLst/>
                        </a:rPr>
                        <a:t>18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</a:pPr>
                      <a:r>
                        <a:rPr lang="en-US" sz="2400">
                          <a:effectLst/>
                        </a:rPr>
                        <a:t>6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extLst>
                  <a:ext uri="{0D108BD9-81ED-4DB2-BD59-A6C34878D82A}">
                    <a16:rowId xmlns:a16="http://schemas.microsoft.com/office/drawing/2014/main" val="2927068738"/>
                  </a:ext>
                </a:extLst>
              </a:tr>
              <a:tr h="740143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</a:pPr>
                      <a:r>
                        <a:rPr lang="en-US" sz="2400" b="1">
                          <a:effectLst/>
                        </a:rPr>
                        <a:t>9. Ibzan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</a:pPr>
                      <a:r>
                        <a:rPr lang="en-US" sz="2400" dirty="0">
                          <a:effectLst/>
                        </a:rPr>
                        <a:t>of Bethlehem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</a:pPr>
                      <a:r>
                        <a:rPr lang="en-US" sz="2400" dirty="0">
                          <a:effectLst/>
                        </a:rPr>
                        <a:t>?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</a:pPr>
                      <a:r>
                        <a:rPr lang="en-US" sz="2400">
                          <a:effectLst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</a:pPr>
                      <a:r>
                        <a:rPr lang="en-US" sz="2400" dirty="0">
                          <a:effectLst/>
                        </a:rPr>
                        <a:t>7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extLst>
                  <a:ext uri="{0D108BD9-81ED-4DB2-BD59-A6C34878D82A}">
                    <a16:rowId xmlns:a16="http://schemas.microsoft.com/office/drawing/2014/main" val="1282066624"/>
                  </a:ext>
                </a:extLst>
              </a:tr>
              <a:tr h="740143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</a:pPr>
                      <a:r>
                        <a:rPr lang="en-US" sz="2400" b="1">
                          <a:effectLst/>
                        </a:rPr>
                        <a:t>10. Elon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</a:pPr>
                      <a:r>
                        <a:rPr lang="en-US" sz="2400">
                          <a:effectLst/>
                        </a:rPr>
                        <a:t>Zebulun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</a:pPr>
                      <a:r>
                        <a:rPr lang="en-US" sz="2400" dirty="0">
                          <a:effectLst/>
                        </a:rPr>
                        <a:t>?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</a:pPr>
                      <a:r>
                        <a:rPr lang="en-US" sz="2400">
                          <a:effectLst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</a:pPr>
                      <a:r>
                        <a:rPr lang="en-US" sz="2400" dirty="0">
                          <a:effectLst/>
                        </a:rPr>
                        <a:t>10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extLst>
                  <a:ext uri="{0D108BD9-81ED-4DB2-BD59-A6C34878D82A}">
                    <a16:rowId xmlns:a16="http://schemas.microsoft.com/office/drawing/2014/main" val="2348521623"/>
                  </a:ext>
                </a:extLst>
              </a:tr>
              <a:tr h="1123846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</a:pPr>
                      <a:r>
                        <a:rPr lang="en-US" sz="2400" b="1" dirty="0">
                          <a:effectLst/>
                        </a:rPr>
                        <a:t>11. Abdon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</a:pPr>
                      <a:r>
                        <a:rPr lang="en-US" sz="2400" dirty="0">
                          <a:effectLst/>
                        </a:rPr>
                        <a:t>Ephraim (town, Pirathon)*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</a:pPr>
                      <a:r>
                        <a:rPr lang="en-US" sz="2400" dirty="0">
                          <a:effectLst/>
                        </a:rPr>
                        <a:t>?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</a:pPr>
                      <a:r>
                        <a:rPr lang="en-US" sz="2400" dirty="0">
                          <a:effectLst/>
                        </a:rPr>
                        <a:t>?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</a:pPr>
                      <a:r>
                        <a:rPr lang="en-US" sz="2400" dirty="0">
                          <a:effectLst/>
                        </a:rPr>
                        <a:t>8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extLst>
                  <a:ext uri="{0D108BD9-81ED-4DB2-BD59-A6C34878D82A}">
                    <a16:rowId xmlns:a16="http://schemas.microsoft.com/office/drawing/2014/main" val="326488788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ACFD319-B35E-2B8A-1437-888B3C991BE2}"/>
              </a:ext>
            </a:extLst>
          </p:cNvPr>
          <p:cNvSpPr txBox="1"/>
          <p:nvPr/>
        </p:nvSpPr>
        <p:spPr>
          <a:xfrm>
            <a:off x="83629" y="46158"/>
            <a:ext cx="1856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Lesson 6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81B0C889-F489-1649-653F-C15E356A00F9}"/>
              </a:ext>
            </a:extLst>
          </p:cNvPr>
          <p:cNvSpPr/>
          <p:nvPr/>
        </p:nvSpPr>
        <p:spPr>
          <a:xfrm>
            <a:off x="1940482" y="727443"/>
            <a:ext cx="4155517" cy="522624"/>
          </a:xfrm>
          <a:prstGeom prst="roundRect">
            <a:avLst/>
          </a:prstGeom>
          <a:solidFill>
            <a:srgbClr val="8CBB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A3A49886-F773-26CE-1BC3-5E0381493DFD}"/>
              </a:ext>
            </a:extLst>
          </p:cNvPr>
          <p:cNvSpPr/>
          <p:nvPr/>
        </p:nvSpPr>
        <p:spPr>
          <a:xfrm>
            <a:off x="6664883" y="727443"/>
            <a:ext cx="2282348" cy="522624"/>
          </a:xfrm>
          <a:prstGeom prst="roundRect">
            <a:avLst/>
          </a:prstGeom>
          <a:solidFill>
            <a:srgbClr val="8CBB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A299DD2A-7B9E-90E4-4F41-B54CE14ADC1C}"/>
              </a:ext>
            </a:extLst>
          </p:cNvPr>
          <p:cNvSpPr/>
          <p:nvPr/>
        </p:nvSpPr>
        <p:spPr>
          <a:xfrm>
            <a:off x="9294265" y="727443"/>
            <a:ext cx="2282348" cy="522624"/>
          </a:xfrm>
          <a:prstGeom prst="roundRect">
            <a:avLst/>
          </a:prstGeom>
          <a:solidFill>
            <a:srgbClr val="8CBB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AB32D272-41FF-EB40-51C9-31F4715F7B80}"/>
              </a:ext>
            </a:extLst>
          </p:cNvPr>
          <p:cNvSpPr/>
          <p:nvPr/>
        </p:nvSpPr>
        <p:spPr>
          <a:xfrm>
            <a:off x="1940482" y="1539600"/>
            <a:ext cx="4377367" cy="833210"/>
          </a:xfrm>
          <a:prstGeom prst="roundRect">
            <a:avLst/>
          </a:prstGeom>
          <a:solidFill>
            <a:srgbClr val="8CBB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4091A6B-9AD1-6C5C-0654-5677AB860777}"/>
              </a:ext>
            </a:extLst>
          </p:cNvPr>
          <p:cNvSpPr/>
          <p:nvPr/>
        </p:nvSpPr>
        <p:spPr>
          <a:xfrm>
            <a:off x="6664883" y="1539600"/>
            <a:ext cx="2282348" cy="833210"/>
          </a:xfrm>
          <a:prstGeom prst="roundRect">
            <a:avLst/>
          </a:prstGeom>
          <a:solidFill>
            <a:srgbClr val="8CBB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565A14FD-E6EA-6DAB-F5B6-44E5F0E1931D}"/>
              </a:ext>
            </a:extLst>
          </p:cNvPr>
          <p:cNvSpPr/>
          <p:nvPr/>
        </p:nvSpPr>
        <p:spPr>
          <a:xfrm>
            <a:off x="9294265" y="1539600"/>
            <a:ext cx="2282348" cy="833210"/>
          </a:xfrm>
          <a:prstGeom prst="roundRect">
            <a:avLst/>
          </a:prstGeom>
          <a:solidFill>
            <a:srgbClr val="8CBB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4F2F12FE-CA1B-9C50-6401-F6BF5368A770}"/>
              </a:ext>
            </a:extLst>
          </p:cNvPr>
          <p:cNvSpPr/>
          <p:nvPr/>
        </p:nvSpPr>
        <p:spPr>
          <a:xfrm>
            <a:off x="1940482" y="2586300"/>
            <a:ext cx="4155517" cy="631462"/>
          </a:xfrm>
          <a:prstGeom prst="roundRect">
            <a:avLst/>
          </a:prstGeom>
          <a:solidFill>
            <a:srgbClr val="8CBB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5A3907B4-0A0E-BFB4-50E6-B7FF7ADF377E}"/>
              </a:ext>
            </a:extLst>
          </p:cNvPr>
          <p:cNvSpPr/>
          <p:nvPr/>
        </p:nvSpPr>
        <p:spPr>
          <a:xfrm>
            <a:off x="6664883" y="2586300"/>
            <a:ext cx="2282348" cy="631462"/>
          </a:xfrm>
          <a:prstGeom prst="roundRect">
            <a:avLst/>
          </a:prstGeom>
          <a:solidFill>
            <a:srgbClr val="8CBB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06A77C36-6380-5647-BC84-778C24241E8A}"/>
              </a:ext>
            </a:extLst>
          </p:cNvPr>
          <p:cNvSpPr/>
          <p:nvPr/>
        </p:nvSpPr>
        <p:spPr>
          <a:xfrm>
            <a:off x="9294265" y="2586300"/>
            <a:ext cx="2282348" cy="631462"/>
          </a:xfrm>
          <a:prstGeom prst="roundRect">
            <a:avLst/>
          </a:prstGeom>
          <a:solidFill>
            <a:srgbClr val="8CBB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58453493-EBFC-AE5A-337B-95826443015E}"/>
              </a:ext>
            </a:extLst>
          </p:cNvPr>
          <p:cNvSpPr/>
          <p:nvPr/>
        </p:nvSpPr>
        <p:spPr>
          <a:xfrm>
            <a:off x="1940482" y="3338653"/>
            <a:ext cx="4155517" cy="631461"/>
          </a:xfrm>
          <a:prstGeom prst="roundRect">
            <a:avLst/>
          </a:prstGeom>
          <a:solidFill>
            <a:srgbClr val="8CBB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BE8FDEC5-A445-1298-4812-77197D63963F}"/>
              </a:ext>
            </a:extLst>
          </p:cNvPr>
          <p:cNvSpPr/>
          <p:nvPr/>
        </p:nvSpPr>
        <p:spPr>
          <a:xfrm>
            <a:off x="6664883" y="3338653"/>
            <a:ext cx="2282348" cy="631461"/>
          </a:xfrm>
          <a:prstGeom prst="roundRect">
            <a:avLst/>
          </a:prstGeom>
          <a:solidFill>
            <a:srgbClr val="8CBB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DE70F974-7E0E-AF00-35BE-4A68AFA0B6B4}"/>
              </a:ext>
            </a:extLst>
          </p:cNvPr>
          <p:cNvSpPr/>
          <p:nvPr/>
        </p:nvSpPr>
        <p:spPr>
          <a:xfrm>
            <a:off x="9294265" y="3338653"/>
            <a:ext cx="2282348" cy="631461"/>
          </a:xfrm>
          <a:prstGeom prst="roundRect">
            <a:avLst/>
          </a:prstGeom>
          <a:solidFill>
            <a:srgbClr val="8CBB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908C18EC-8B8D-A49E-C84D-4540F4929F45}"/>
              </a:ext>
            </a:extLst>
          </p:cNvPr>
          <p:cNvSpPr/>
          <p:nvPr/>
        </p:nvSpPr>
        <p:spPr>
          <a:xfrm>
            <a:off x="1940482" y="4091005"/>
            <a:ext cx="4155517" cy="522624"/>
          </a:xfrm>
          <a:prstGeom prst="roundRect">
            <a:avLst/>
          </a:prstGeom>
          <a:solidFill>
            <a:srgbClr val="8CBB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FB054586-408B-9107-B2BC-E0AEA29DF006}"/>
              </a:ext>
            </a:extLst>
          </p:cNvPr>
          <p:cNvSpPr/>
          <p:nvPr/>
        </p:nvSpPr>
        <p:spPr>
          <a:xfrm>
            <a:off x="6664883" y="4091005"/>
            <a:ext cx="2282348" cy="522624"/>
          </a:xfrm>
          <a:prstGeom prst="roundRect">
            <a:avLst/>
          </a:prstGeom>
          <a:solidFill>
            <a:srgbClr val="8CBB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371576FE-687A-62AA-04C2-F0B27D069E75}"/>
              </a:ext>
            </a:extLst>
          </p:cNvPr>
          <p:cNvSpPr/>
          <p:nvPr/>
        </p:nvSpPr>
        <p:spPr>
          <a:xfrm>
            <a:off x="9294265" y="4091005"/>
            <a:ext cx="2282348" cy="522624"/>
          </a:xfrm>
          <a:prstGeom prst="roundRect">
            <a:avLst/>
          </a:prstGeom>
          <a:solidFill>
            <a:srgbClr val="8CBB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5B878E3D-B20E-AA8F-C4A6-C27CF9374AF3}"/>
              </a:ext>
            </a:extLst>
          </p:cNvPr>
          <p:cNvSpPr/>
          <p:nvPr/>
        </p:nvSpPr>
        <p:spPr>
          <a:xfrm>
            <a:off x="1940482" y="4875072"/>
            <a:ext cx="4155517" cy="522624"/>
          </a:xfrm>
          <a:prstGeom prst="roundRect">
            <a:avLst/>
          </a:prstGeom>
          <a:solidFill>
            <a:srgbClr val="8CBB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A086AAAC-DB35-9910-DCCC-122AD61B82B0}"/>
              </a:ext>
            </a:extLst>
          </p:cNvPr>
          <p:cNvSpPr/>
          <p:nvPr/>
        </p:nvSpPr>
        <p:spPr>
          <a:xfrm>
            <a:off x="6664883" y="4875072"/>
            <a:ext cx="2282348" cy="522624"/>
          </a:xfrm>
          <a:prstGeom prst="roundRect">
            <a:avLst/>
          </a:prstGeom>
          <a:solidFill>
            <a:srgbClr val="8CBB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F26982BA-34BE-5718-F2F3-0E85410EFB3A}"/>
              </a:ext>
            </a:extLst>
          </p:cNvPr>
          <p:cNvSpPr/>
          <p:nvPr/>
        </p:nvSpPr>
        <p:spPr>
          <a:xfrm>
            <a:off x="9294265" y="4875072"/>
            <a:ext cx="2282348" cy="522624"/>
          </a:xfrm>
          <a:prstGeom prst="roundRect">
            <a:avLst/>
          </a:prstGeom>
          <a:solidFill>
            <a:srgbClr val="8CBB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101A6C9D-83AD-D8DA-0903-34BCE57EE0AA}"/>
              </a:ext>
            </a:extLst>
          </p:cNvPr>
          <p:cNvSpPr/>
          <p:nvPr/>
        </p:nvSpPr>
        <p:spPr>
          <a:xfrm>
            <a:off x="1940482" y="5733492"/>
            <a:ext cx="4155517" cy="522624"/>
          </a:xfrm>
          <a:prstGeom prst="roundRect">
            <a:avLst/>
          </a:prstGeom>
          <a:solidFill>
            <a:srgbClr val="8CBB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A2094B83-0ADF-24EF-4C47-A938511DB683}"/>
              </a:ext>
            </a:extLst>
          </p:cNvPr>
          <p:cNvSpPr/>
          <p:nvPr/>
        </p:nvSpPr>
        <p:spPr>
          <a:xfrm>
            <a:off x="6664883" y="5733492"/>
            <a:ext cx="2282348" cy="522624"/>
          </a:xfrm>
          <a:prstGeom prst="roundRect">
            <a:avLst/>
          </a:prstGeom>
          <a:solidFill>
            <a:srgbClr val="8CBB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BE36E4C3-B529-BD06-49F5-8924615E1B42}"/>
              </a:ext>
            </a:extLst>
          </p:cNvPr>
          <p:cNvSpPr/>
          <p:nvPr/>
        </p:nvSpPr>
        <p:spPr>
          <a:xfrm>
            <a:off x="9294265" y="5733492"/>
            <a:ext cx="2282348" cy="522624"/>
          </a:xfrm>
          <a:prstGeom prst="roundRect">
            <a:avLst/>
          </a:prstGeom>
          <a:solidFill>
            <a:srgbClr val="8CBB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8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B58BC1-2874-25AF-55B0-21C7F6124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25583D-0CA7-E63F-809B-EB548CD34F64}"/>
              </a:ext>
            </a:extLst>
          </p:cNvPr>
          <p:cNvSpPr txBox="1"/>
          <p:nvPr/>
        </p:nvSpPr>
        <p:spPr>
          <a:xfrm>
            <a:off x="221025" y="1443789"/>
            <a:ext cx="2243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Dan’s move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57CA48-B181-5283-CA94-9DF7F996B94F}"/>
              </a:ext>
            </a:extLst>
          </p:cNvPr>
          <p:cNvSpPr txBox="1"/>
          <p:nvPr/>
        </p:nvSpPr>
        <p:spPr>
          <a:xfrm>
            <a:off x="82135" y="76095"/>
            <a:ext cx="1856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Lesson 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A38794-108A-25A4-4AC6-CB5F23673518}"/>
              </a:ext>
            </a:extLst>
          </p:cNvPr>
          <p:cNvSpPr txBox="1"/>
          <p:nvPr/>
        </p:nvSpPr>
        <p:spPr>
          <a:xfrm>
            <a:off x="8461612" y="4407656"/>
            <a:ext cx="3509753" cy="203132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General Area of the 12 Tribes: Thomas Nelson, Inc., Nelson’s complete book of Bible maps and charts: Old and New Testament [computer file], electronic ed., Logos Library System, (Nashville: Thomas Nelson) 1997, c1996.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88169BCE-F462-68B4-E085-BE8E8A86BAF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0" r="6842"/>
          <a:stretch>
            <a:fillRect/>
          </a:stretch>
        </p:blipFill>
        <p:spPr bwMode="auto">
          <a:xfrm>
            <a:off x="2608193" y="0"/>
            <a:ext cx="5343111" cy="746778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8451500-8965-2178-4256-BA31467347FB}"/>
              </a:ext>
            </a:extLst>
          </p:cNvPr>
          <p:cNvSpPr/>
          <p:nvPr/>
        </p:nvSpPr>
        <p:spPr>
          <a:xfrm>
            <a:off x="7383438" y="2577211"/>
            <a:ext cx="3766782" cy="1463184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25000"/>
                  <a:lumOff val="75000"/>
                </a:schemeClr>
              </a:gs>
              <a:gs pos="48000">
                <a:schemeClr val="tx2">
                  <a:lumMod val="10000"/>
                  <a:lumOff val="90000"/>
                </a:schemeClr>
              </a:gs>
              <a:gs pos="100000">
                <a:schemeClr val="tx2">
                  <a:lumMod val="50000"/>
                  <a:lumOff val="50000"/>
                </a:schemeClr>
              </a:gs>
            </a:gsLst>
            <a:lin ang="5400000" scaled="0"/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City of </a:t>
            </a:r>
            <a:r>
              <a:rPr lang="en-US" sz="2800" b="1" dirty="0" err="1"/>
              <a:t>Laish</a:t>
            </a:r>
            <a:r>
              <a:rPr lang="en-US" b="1" dirty="0"/>
              <a:t>, </a:t>
            </a:r>
          </a:p>
          <a:p>
            <a:pPr algn="ctr"/>
            <a:r>
              <a:rPr lang="en-US" b="1" dirty="0"/>
              <a:t>a.k.a., </a:t>
            </a:r>
            <a:r>
              <a:rPr lang="en-US" sz="2400" b="1" dirty="0" err="1"/>
              <a:t>Leshem</a:t>
            </a:r>
            <a:r>
              <a:rPr lang="en-US" b="1" dirty="0"/>
              <a:t> (Josh. 19:47), </a:t>
            </a:r>
          </a:p>
          <a:p>
            <a:pPr algn="ctr"/>
            <a:r>
              <a:rPr lang="en-US" b="1" dirty="0"/>
              <a:t>a.k.a., </a:t>
            </a:r>
            <a:r>
              <a:rPr lang="en-US" sz="2400" b="1" dirty="0"/>
              <a:t>Dan</a:t>
            </a:r>
            <a:endParaRPr lang="en-US" b="1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C6F2DB3-DA2B-8D63-1366-D1DF875F2D99}"/>
              </a:ext>
            </a:extLst>
          </p:cNvPr>
          <p:cNvSpPr/>
          <p:nvPr/>
        </p:nvSpPr>
        <p:spPr>
          <a:xfrm>
            <a:off x="3569698" y="4703688"/>
            <a:ext cx="219831" cy="21983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7CC75E-96D3-9280-4D84-4482B058520C}"/>
              </a:ext>
            </a:extLst>
          </p:cNvPr>
          <p:cNvCxnSpPr>
            <a:cxnSpLocks/>
          </p:cNvCxnSpPr>
          <p:nvPr/>
        </p:nvCxnSpPr>
        <p:spPr>
          <a:xfrm flipH="1" flipV="1">
            <a:off x="5895833" y="614149"/>
            <a:ext cx="2198760" cy="2265529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81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8 -0.01134 L 0.17058 -0.63241 " pathEditMode="relative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23D610-5F39-2276-C05D-160CE97AE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Destruction of Gibeah">
            <a:extLst>
              <a:ext uri="{FF2B5EF4-FFF2-40B4-BE49-F238E27FC236}">
                <a16:creationId xmlns:a16="http://schemas.microsoft.com/office/drawing/2014/main" id="{0047C6C6-C74C-1B6F-70B9-BBC35CF8D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0"/>
            <a:ext cx="91932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FD63D4-C0E6-DC91-161E-939D851E1BE6}"/>
              </a:ext>
            </a:extLst>
          </p:cNvPr>
          <p:cNvSpPr txBox="1"/>
          <p:nvPr/>
        </p:nvSpPr>
        <p:spPr>
          <a:xfrm>
            <a:off x="82135" y="76095"/>
            <a:ext cx="1856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Lesson 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1111DA-8E4B-8816-CE9B-275E3D1C20AA}"/>
              </a:ext>
            </a:extLst>
          </p:cNvPr>
          <p:cNvSpPr txBox="1"/>
          <p:nvPr/>
        </p:nvSpPr>
        <p:spPr>
          <a:xfrm>
            <a:off x="8009264" y="4475761"/>
            <a:ext cx="3918034" cy="107721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defRPr>
            </a:lvl1pPr>
          </a:lstStyle>
          <a:p>
            <a:pPr algn="l"/>
            <a:r>
              <a:rPr lang="en-US" sz="1600" dirty="0"/>
              <a:t>https://</a:t>
            </a:r>
            <a:r>
              <a:rPr lang="en-US" sz="1600" dirty="0" err="1"/>
              <a:t>www.thebiblejourney.org</a:t>
            </a:r>
            <a:r>
              <a:rPr lang="en-US" sz="1600" dirty="0"/>
              <a:t>/biblejourney2/28-the-israelites-face-continuing-opposition/</a:t>
            </a:r>
            <a:r>
              <a:rPr lang="en-US" sz="1600" dirty="0" err="1"/>
              <a:t>gibeon</a:t>
            </a:r>
            <a:r>
              <a:rPr lang="en-US" sz="1600" dirty="0"/>
              <a:t>-is-destroyed-and-the-</a:t>
            </a:r>
            <a:r>
              <a:rPr lang="en-US" sz="1600" dirty="0" err="1"/>
              <a:t>benjamites</a:t>
            </a:r>
            <a:r>
              <a:rPr lang="en-US" sz="1600" dirty="0"/>
              <a:t>-punished/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EFDEBE4-5775-ED76-9470-B70039199537}"/>
              </a:ext>
            </a:extLst>
          </p:cNvPr>
          <p:cNvSpPr/>
          <p:nvPr/>
        </p:nvSpPr>
        <p:spPr>
          <a:xfrm>
            <a:off x="5574768" y="4904455"/>
            <a:ext cx="219831" cy="21983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F98F0E-D1DD-D2D0-DD29-437682689C01}"/>
              </a:ext>
            </a:extLst>
          </p:cNvPr>
          <p:cNvSpPr txBox="1"/>
          <p:nvPr/>
        </p:nvSpPr>
        <p:spPr>
          <a:xfrm>
            <a:off x="379831" y="1125352"/>
            <a:ext cx="2918782" cy="341632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Civil War over Gibeah &amp; the Destruction of Jabesh Gilead</a:t>
            </a:r>
          </a:p>
        </p:txBody>
      </p:sp>
    </p:spTree>
    <p:extLst>
      <p:ext uri="{BB962C8B-B14F-4D97-AF65-F5344CB8AC3E}">
        <p14:creationId xmlns:p14="http://schemas.microsoft.com/office/powerpoint/2010/main" val="375854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8 -0.01134 L 0.17058 -0.63241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EC7756-1352-8645-3B2C-C4B7D135E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ap 52 Ruth's journey to Bethlehem">
            <a:extLst>
              <a:ext uri="{FF2B5EF4-FFF2-40B4-BE49-F238E27FC236}">
                <a16:creationId xmlns:a16="http://schemas.microsoft.com/office/drawing/2014/main" id="{4CF84048-DEDD-0DFE-66A1-FB2687461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975" y="0"/>
            <a:ext cx="82724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C462A8-0627-CFE7-243F-B4C48E389FCF}"/>
              </a:ext>
            </a:extLst>
          </p:cNvPr>
          <p:cNvSpPr txBox="1"/>
          <p:nvPr/>
        </p:nvSpPr>
        <p:spPr>
          <a:xfrm>
            <a:off x="82135" y="76095"/>
            <a:ext cx="1856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Lesson 11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338505-5D94-CCC4-9868-D80AF1EE653C}"/>
              </a:ext>
            </a:extLst>
          </p:cNvPr>
          <p:cNvSpPr txBox="1"/>
          <p:nvPr/>
        </p:nvSpPr>
        <p:spPr>
          <a:xfrm>
            <a:off x="7824651" y="5834299"/>
            <a:ext cx="4128773" cy="830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defRPr>
            </a:lvl1pPr>
          </a:lstStyle>
          <a:p>
            <a:pPr algn="l"/>
            <a:r>
              <a:rPr lang="en-US" sz="1600" dirty="0"/>
              <a:t>https://</a:t>
            </a:r>
            <a:r>
              <a:rPr lang="en-US" sz="1600" dirty="0" err="1"/>
              <a:t>www.thebiblejourney.org</a:t>
            </a:r>
            <a:r>
              <a:rPr lang="en-US" sz="1600" dirty="0"/>
              <a:t>/biblejourney2/29-the-journeys-of-ruth-and-samuel/</a:t>
            </a:r>
            <a:r>
              <a:rPr lang="en-US" sz="1600" dirty="0" err="1"/>
              <a:t>ruths</a:t>
            </a:r>
            <a:r>
              <a:rPr lang="en-US" sz="1600" dirty="0"/>
              <a:t>-journey-to-</a:t>
            </a:r>
            <a:r>
              <a:rPr lang="en-US" sz="1600" dirty="0" err="1"/>
              <a:t>bethlehem</a:t>
            </a:r>
            <a:r>
              <a:rPr lang="en-US" sz="1600" dirty="0"/>
              <a:t>/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CAD7AB0-D74F-F24A-44C1-2EFB7B1E3D9F}"/>
              </a:ext>
            </a:extLst>
          </p:cNvPr>
          <p:cNvSpPr/>
          <p:nvPr/>
        </p:nvSpPr>
        <p:spPr>
          <a:xfrm>
            <a:off x="6401033" y="3209169"/>
            <a:ext cx="219831" cy="21983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3A637A-3B37-8777-B8CA-B144CED1C4FB}"/>
              </a:ext>
            </a:extLst>
          </p:cNvPr>
          <p:cNvSpPr txBox="1"/>
          <p:nvPr/>
        </p:nvSpPr>
        <p:spPr>
          <a:xfrm>
            <a:off x="379831" y="1125352"/>
            <a:ext cx="2918782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Ruth’s route</a:t>
            </a:r>
          </a:p>
        </p:txBody>
      </p:sp>
    </p:spTree>
    <p:extLst>
      <p:ext uri="{BB962C8B-B14F-4D97-AF65-F5344CB8AC3E}">
        <p14:creationId xmlns:p14="http://schemas.microsoft.com/office/powerpoint/2010/main" val="312604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24DA7BC1-4CE9-5785-979C-4FC1FEE2E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271" y="25400"/>
            <a:ext cx="6781800" cy="68326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B7037D9-2DC0-72B6-2AD8-EF3A72D3371A}"/>
              </a:ext>
            </a:extLst>
          </p:cNvPr>
          <p:cNvSpPr/>
          <p:nvPr/>
        </p:nvSpPr>
        <p:spPr>
          <a:xfrm>
            <a:off x="6020044" y="3838725"/>
            <a:ext cx="336833" cy="161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Dead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B0B1DD0-58A6-8FC6-99F6-EFE63DF00946}"/>
              </a:ext>
            </a:extLst>
          </p:cNvPr>
          <p:cNvSpPr/>
          <p:nvPr/>
        </p:nvSpPr>
        <p:spPr>
          <a:xfrm>
            <a:off x="5876728" y="523199"/>
            <a:ext cx="602449" cy="6234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Gali-lee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A6B63-CB02-B72F-C434-1F193B43979F}"/>
              </a:ext>
            </a:extLst>
          </p:cNvPr>
          <p:cNvSpPr/>
          <p:nvPr/>
        </p:nvSpPr>
        <p:spPr>
          <a:xfrm>
            <a:off x="7163868" y="5132439"/>
            <a:ext cx="1337188" cy="688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2FEB05-876E-58CC-719D-319D8548AAB6}"/>
              </a:ext>
            </a:extLst>
          </p:cNvPr>
          <p:cNvSpPr/>
          <p:nvPr/>
        </p:nvSpPr>
        <p:spPr>
          <a:xfrm>
            <a:off x="7232694" y="1381432"/>
            <a:ext cx="924233" cy="688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7D224C-B822-D190-2DD9-A136C2C86EC9}"/>
              </a:ext>
            </a:extLst>
          </p:cNvPr>
          <p:cNvSpPr/>
          <p:nvPr/>
        </p:nvSpPr>
        <p:spPr>
          <a:xfrm>
            <a:off x="4506437" y="816078"/>
            <a:ext cx="1379238" cy="766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2EA145-7E70-B718-14ED-2E3929C40F18}"/>
              </a:ext>
            </a:extLst>
          </p:cNvPr>
          <p:cNvSpPr/>
          <p:nvPr/>
        </p:nvSpPr>
        <p:spPr>
          <a:xfrm>
            <a:off x="4497965" y="2029543"/>
            <a:ext cx="1387710" cy="688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127798-D275-61C5-85B0-92EBD33D9C71}"/>
              </a:ext>
            </a:extLst>
          </p:cNvPr>
          <p:cNvSpPr/>
          <p:nvPr/>
        </p:nvSpPr>
        <p:spPr>
          <a:xfrm>
            <a:off x="4493729" y="3471606"/>
            <a:ext cx="1387710" cy="688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760484-3250-B260-E350-4484FBD0B9DC}"/>
              </a:ext>
            </a:extLst>
          </p:cNvPr>
          <p:cNvSpPr/>
          <p:nvPr/>
        </p:nvSpPr>
        <p:spPr>
          <a:xfrm>
            <a:off x="3734605" y="4719486"/>
            <a:ext cx="1337188" cy="688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A13EFD-8B8D-6A0C-B1B2-D7DC70D478EB}"/>
              </a:ext>
            </a:extLst>
          </p:cNvPr>
          <p:cNvSpPr/>
          <p:nvPr/>
        </p:nvSpPr>
        <p:spPr>
          <a:xfrm>
            <a:off x="8565200" y="2424471"/>
            <a:ext cx="607493" cy="220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69311E-C03A-68A2-7111-C07C15C5594C}"/>
              </a:ext>
            </a:extLst>
          </p:cNvPr>
          <p:cNvSpPr/>
          <p:nvPr/>
        </p:nvSpPr>
        <p:spPr>
          <a:xfrm>
            <a:off x="7839486" y="636288"/>
            <a:ext cx="718457" cy="220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796B78-00BF-FCF9-B728-8D6B831E30DE}"/>
              </a:ext>
            </a:extLst>
          </p:cNvPr>
          <p:cNvSpPr/>
          <p:nvPr/>
        </p:nvSpPr>
        <p:spPr>
          <a:xfrm>
            <a:off x="8501056" y="4560001"/>
            <a:ext cx="562780" cy="220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742DE8-3FA5-DECC-5CCE-7D4C122F64F4}"/>
              </a:ext>
            </a:extLst>
          </p:cNvPr>
          <p:cNvSpPr/>
          <p:nvPr/>
        </p:nvSpPr>
        <p:spPr>
          <a:xfrm>
            <a:off x="8145457" y="6494029"/>
            <a:ext cx="562780" cy="220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0FE468-3AC6-B8F2-C06B-5DE07A5C20B9}"/>
              </a:ext>
            </a:extLst>
          </p:cNvPr>
          <p:cNvSpPr/>
          <p:nvPr/>
        </p:nvSpPr>
        <p:spPr>
          <a:xfrm>
            <a:off x="6012727" y="3899046"/>
            <a:ext cx="336832" cy="15086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123044D-08F8-B9E3-609B-F790287266F4}"/>
              </a:ext>
            </a:extLst>
          </p:cNvPr>
          <p:cNvSpPr/>
          <p:nvPr/>
        </p:nvSpPr>
        <p:spPr>
          <a:xfrm>
            <a:off x="5904017" y="480714"/>
            <a:ext cx="562097" cy="666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B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54D804-89F2-410A-7688-563D16C37E39}"/>
              </a:ext>
            </a:extLst>
          </p:cNvPr>
          <p:cNvSpPr/>
          <p:nvPr/>
        </p:nvSpPr>
        <p:spPr>
          <a:xfrm>
            <a:off x="2753630" y="1717588"/>
            <a:ext cx="336832" cy="2026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560150-A8B5-2A8A-201D-B4E6FFC5AE44}"/>
              </a:ext>
            </a:extLst>
          </p:cNvPr>
          <p:cNvSpPr/>
          <p:nvPr/>
        </p:nvSpPr>
        <p:spPr>
          <a:xfrm>
            <a:off x="6012727" y="1189025"/>
            <a:ext cx="336832" cy="2437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Jordan</a:t>
            </a:r>
            <a:endParaRPr lang="en-US" sz="28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669CD3-7C77-E8E3-1E2C-E8327FD4B790}"/>
              </a:ext>
            </a:extLst>
          </p:cNvPr>
          <p:cNvSpPr/>
          <p:nvPr/>
        </p:nvSpPr>
        <p:spPr>
          <a:xfrm>
            <a:off x="6020044" y="1189025"/>
            <a:ext cx="336832" cy="2437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River</a:t>
            </a:r>
            <a:endParaRPr lang="en-US" sz="28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419D93-D875-C26C-2148-75D0B6FF4369}"/>
              </a:ext>
            </a:extLst>
          </p:cNvPr>
          <p:cNvSpPr txBox="1"/>
          <p:nvPr/>
        </p:nvSpPr>
        <p:spPr>
          <a:xfrm>
            <a:off x="82135" y="76095"/>
            <a:ext cx="1856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90606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srael under the Judges">
            <a:extLst>
              <a:ext uri="{FF2B5EF4-FFF2-40B4-BE49-F238E27FC236}">
                <a16:creationId xmlns:a16="http://schemas.microsoft.com/office/drawing/2014/main" id="{312E793B-4566-F3DC-2AB5-3B3629A0C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530" y="5444"/>
            <a:ext cx="45894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map of israel with different colored areas&#10;&#10;Description automatically generated">
            <a:extLst>
              <a:ext uri="{FF2B5EF4-FFF2-40B4-BE49-F238E27FC236}">
                <a16:creationId xmlns:a16="http://schemas.microsoft.com/office/drawing/2014/main" id="{F0CCD13C-5D7E-3E10-F778-BA301FDA3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635" y="0"/>
            <a:ext cx="4569351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1D0C06-AC48-103D-1201-C75678E35ACE}"/>
              </a:ext>
            </a:extLst>
          </p:cNvPr>
          <p:cNvSpPr txBox="1"/>
          <p:nvPr/>
        </p:nvSpPr>
        <p:spPr>
          <a:xfrm>
            <a:off x="854530" y="576943"/>
            <a:ext cx="1774371" cy="1894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DD6C2C-FC30-089B-CEA3-67E2579C90D0}"/>
              </a:ext>
            </a:extLst>
          </p:cNvPr>
          <p:cNvSpPr txBox="1"/>
          <p:nvPr/>
        </p:nvSpPr>
        <p:spPr>
          <a:xfrm rot="16200000">
            <a:off x="2890158" y="2999994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https://www.thebiblejourney.org/biblejourney2/28-the-israelites-face-continuing-opposition/the-israelites-fight-the-remaining-canaanites/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E8CB541-5242-A867-034B-2FEF4621302E}"/>
              </a:ext>
            </a:extLst>
          </p:cNvPr>
          <p:cNvSpPr/>
          <p:nvPr/>
        </p:nvSpPr>
        <p:spPr>
          <a:xfrm>
            <a:off x="6748009" y="-1"/>
            <a:ext cx="4851808" cy="70278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9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48148E-6 L -0.49934 -0.012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74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085246-6C17-34CC-8EEE-6FFA355BC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7C98760-B9E0-C1D5-2BD8-E356CAA8E91F}"/>
              </a:ext>
            </a:extLst>
          </p:cNvPr>
          <p:cNvSpPr txBox="1"/>
          <p:nvPr/>
        </p:nvSpPr>
        <p:spPr>
          <a:xfrm rot="16200000">
            <a:off x="6580416" y="2967335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Simon Jenkins,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Nelson’s 3-D Bible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mapbook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[computer file], electronic ed., Logos Library System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(Nashville: Thomas Nelson) 1997, © 1985 by Lion Publishing.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448FAD-5FD3-64A8-A65D-C2ABC5C6101A}"/>
              </a:ext>
            </a:extLst>
          </p:cNvPr>
          <p:cNvPicPr>
            <a:picLocks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1" b="11604"/>
          <a:stretch>
            <a:fillRect/>
          </a:stretch>
        </p:blipFill>
        <p:spPr bwMode="auto">
          <a:xfrm>
            <a:off x="2101919" y="-53033"/>
            <a:ext cx="6787243" cy="69110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53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50000"/>
                <a:lumOff val="50000"/>
              </a:schemeClr>
            </a:gs>
            <a:gs pos="37000">
              <a:srgbClr val="FFFFFF"/>
            </a:gs>
            <a:gs pos="87000">
              <a:srgbClr val="FFFFFF"/>
            </a:gs>
            <a:gs pos="100000">
              <a:schemeClr val="tx2">
                <a:lumMod val="50000"/>
                <a:lumOff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F69CBD-8BC3-5AB9-231C-05C65BA87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5F9C23A-0DB3-9927-D2D3-B2EE1CEB86FB}"/>
              </a:ext>
            </a:extLst>
          </p:cNvPr>
          <p:cNvSpPr txBox="1"/>
          <p:nvPr/>
        </p:nvSpPr>
        <p:spPr>
          <a:xfrm>
            <a:off x="422627" y="1305777"/>
            <a:ext cx="1163874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3200" b="1" dirty="0"/>
              <a:t>1. Israel was too few in number (Deut. 7:22)</a:t>
            </a:r>
            <a:br>
              <a:rPr lang="en-US" sz="3200" b="1" dirty="0"/>
            </a:br>
            <a:r>
              <a:rPr lang="en-US" sz="3200" i="1" dirty="0">
                <a:solidFill>
                  <a:srgbClr val="00B050"/>
                </a:solidFill>
              </a:rPr>
              <a:t>Yahweh your God will clear away these nations before you little by little; you will not be able to put an end to them quickly, lest the wild beasts become too numerous for you.</a:t>
            </a:r>
          </a:p>
          <a:p>
            <a:pPr marL="457200" indent="-457200"/>
            <a:r>
              <a:rPr lang="en-US" sz="3200" b="1" dirty="0"/>
              <a:t>2. Inferior military power (Judges 1:19)</a:t>
            </a:r>
            <a:r>
              <a:rPr lang="en-US" dirty="0"/>
              <a:t> </a:t>
            </a:r>
            <a:br>
              <a:rPr lang="en-US" dirty="0"/>
            </a:br>
            <a:r>
              <a:rPr lang="en-US" sz="3200" i="1" dirty="0">
                <a:solidFill>
                  <a:srgbClr val="00B050"/>
                </a:solidFill>
              </a:rPr>
              <a:t>The inhabitants of the valley … had iron chariots</a:t>
            </a:r>
          </a:p>
          <a:p>
            <a:pPr marL="582613" indent="-582613"/>
            <a:r>
              <a:rPr lang="en-US" sz="3200" b="1" dirty="0"/>
              <a:t>3. Teaching a new generation to know war (Judges 3:2</a:t>
            </a:r>
            <a:r>
              <a:rPr lang="en-US" sz="3200" b="1" dirty="0">
                <a:sym typeface="Wingdings" pitchFamily="2" charset="2"/>
              </a:rPr>
              <a:t>)</a:t>
            </a:r>
            <a:br>
              <a:rPr lang="en-US" sz="3200" b="1" dirty="0"/>
            </a:br>
            <a:r>
              <a:rPr lang="en-US" sz="3200" i="1" dirty="0">
                <a:solidFill>
                  <a:srgbClr val="00B050"/>
                </a:solidFill>
              </a:rPr>
              <a:t>…in order that the generations of the sons of Israel would know war, by learning war, especially those who had not known it formerly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B2561CD-6D9D-0857-0304-F4150DA2E08F}"/>
              </a:ext>
            </a:extLst>
          </p:cNvPr>
          <p:cNvSpPr txBox="1"/>
          <p:nvPr/>
        </p:nvSpPr>
        <p:spPr>
          <a:xfrm>
            <a:off x="82135" y="76095"/>
            <a:ext cx="1856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Lesson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79C6FD-6044-722E-41DB-198EF9B7AF48}"/>
              </a:ext>
            </a:extLst>
          </p:cNvPr>
          <p:cNvSpPr txBox="1"/>
          <p:nvPr/>
        </p:nvSpPr>
        <p:spPr>
          <a:xfrm>
            <a:off x="0" y="461175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The Occupation of Canaan: Failed, or Delayed? </a:t>
            </a:r>
          </a:p>
        </p:txBody>
      </p:sp>
    </p:spTree>
    <p:extLst>
      <p:ext uri="{BB962C8B-B14F-4D97-AF65-F5344CB8AC3E}">
        <p14:creationId xmlns:p14="http://schemas.microsoft.com/office/powerpoint/2010/main" val="23915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50000"/>
                <a:lumOff val="50000"/>
              </a:schemeClr>
            </a:gs>
            <a:gs pos="37000">
              <a:srgbClr val="FFFFFF"/>
            </a:gs>
            <a:gs pos="87000">
              <a:srgbClr val="FFFFFF"/>
            </a:gs>
            <a:gs pos="100000">
              <a:schemeClr val="tx2">
                <a:lumMod val="50000"/>
                <a:lumOff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364DBC-CC5C-CA91-4704-8E2779E64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278E5B0-D465-5292-3A79-F3052AF2DE11}"/>
              </a:ext>
            </a:extLst>
          </p:cNvPr>
          <p:cNvSpPr txBox="1"/>
          <p:nvPr/>
        </p:nvSpPr>
        <p:spPr>
          <a:xfrm>
            <a:off x="422627" y="1305777"/>
            <a:ext cx="11638741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2613" indent="-582613"/>
            <a:r>
              <a:rPr lang="en-US" sz="3200" b="1" dirty="0"/>
              <a:t>4. Covenants with the Canaanites (Judges 2:1-5)</a:t>
            </a:r>
            <a:br>
              <a:rPr lang="en-US" sz="3200" b="1" dirty="0"/>
            </a:br>
            <a:r>
              <a:rPr lang="en-US" sz="3200" i="1" dirty="0">
                <a:solidFill>
                  <a:srgbClr val="00B050"/>
                </a:solidFill>
              </a:rPr>
              <a:t>You shall cut no covenant with the inhabitants of this land; you shall tear down their altars. But you have not listened.</a:t>
            </a:r>
          </a:p>
          <a:p>
            <a:pPr marL="582613" indent="-582613"/>
            <a:r>
              <a:rPr lang="en-US" sz="3200" b="1" dirty="0"/>
              <a:t>5. God’s punishment (Judges 2</a:t>
            </a:r>
            <a:r>
              <a:rPr lang="en-US" sz="3200" b="1" dirty="0">
                <a:sym typeface="Wingdings" pitchFamily="2" charset="2"/>
              </a:rPr>
              <a:t>:20-21)</a:t>
            </a:r>
            <a:br>
              <a:rPr lang="en-US" sz="3200" b="1" dirty="0"/>
            </a:br>
            <a:r>
              <a:rPr lang="en-US" sz="2800" i="1" dirty="0">
                <a:solidFill>
                  <a:srgbClr val="00B050"/>
                </a:solidFill>
              </a:rPr>
              <a:t>Because this nation has trespassed against My covenant which I commanded … and has not listened to My voice, </a:t>
            </a:r>
            <a:r>
              <a:rPr lang="en-US" sz="2800" i="1" baseline="30000" dirty="0">
                <a:solidFill>
                  <a:srgbClr val="00B050"/>
                </a:solidFill>
              </a:rPr>
              <a:t>21 </a:t>
            </a:r>
            <a:r>
              <a:rPr lang="en-US" sz="2800" i="1" dirty="0">
                <a:solidFill>
                  <a:srgbClr val="00B050"/>
                </a:solidFill>
              </a:rPr>
              <a:t>I also will no longer dispossess before them any of the nations which Joshua left….</a:t>
            </a:r>
          </a:p>
          <a:p>
            <a:pPr marL="457200" indent="-457200"/>
            <a:r>
              <a:rPr lang="en-US" sz="3200" b="1" dirty="0"/>
              <a:t>6. God’s test of their faithfulness (Judges 2:22-23)</a:t>
            </a:r>
            <a:br>
              <a:rPr lang="en-US" dirty="0"/>
            </a:br>
            <a:r>
              <a:rPr lang="en-US" sz="2800" i="1" dirty="0">
                <a:solidFill>
                  <a:srgbClr val="00B050"/>
                </a:solidFill>
              </a:rPr>
              <a:t>…in order to test Israel by them, whether they will keep the way of Yahweh to walk in it as their fathers did, or not.” </a:t>
            </a:r>
            <a:r>
              <a:rPr lang="en-US" sz="2800" i="1" baseline="30000" dirty="0">
                <a:solidFill>
                  <a:srgbClr val="00B050"/>
                </a:solidFill>
              </a:rPr>
              <a:t>23 </a:t>
            </a:r>
            <a:r>
              <a:rPr lang="en-US" sz="2800" i="1" dirty="0">
                <a:solidFill>
                  <a:srgbClr val="00B050"/>
                </a:solidFill>
              </a:rPr>
              <a:t>So Yahweh allowed those nations to rest, not dispossessing them quickly;</a:t>
            </a:r>
            <a:endParaRPr lang="en-US" sz="3200" i="1" dirty="0">
              <a:solidFill>
                <a:srgbClr val="00B05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6BB12A5-A697-466D-77B7-E5C30587C410}"/>
              </a:ext>
            </a:extLst>
          </p:cNvPr>
          <p:cNvSpPr txBox="1"/>
          <p:nvPr/>
        </p:nvSpPr>
        <p:spPr>
          <a:xfrm>
            <a:off x="82135" y="76095"/>
            <a:ext cx="1856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Lesson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F8AD56-2A10-9C66-301A-B1406E6184FD}"/>
              </a:ext>
            </a:extLst>
          </p:cNvPr>
          <p:cNvSpPr txBox="1"/>
          <p:nvPr/>
        </p:nvSpPr>
        <p:spPr>
          <a:xfrm>
            <a:off x="0" y="461175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The Occupation of Canaan: Failed, or Delayed? </a:t>
            </a:r>
          </a:p>
        </p:txBody>
      </p:sp>
    </p:spTree>
    <p:extLst>
      <p:ext uri="{BB962C8B-B14F-4D97-AF65-F5344CB8AC3E}">
        <p14:creationId xmlns:p14="http://schemas.microsoft.com/office/powerpoint/2010/main" val="403167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0">
              <a:schemeClr val="tx2">
                <a:lumMod val="50000"/>
                <a:lumOff val="50000"/>
              </a:schemeClr>
            </a:gs>
            <a:gs pos="37000">
              <a:srgbClr val="FFFFFF"/>
            </a:gs>
            <a:gs pos="58000">
              <a:srgbClr val="FFFFFF"/>
            </a:gs>
            <a:gs pos="100000">
              <a:schemeClr val="tx2">
                <a:lumMod val="50000"/>
                <a:lumOff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140B69-C14E-57D3-88CB-26F499B47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5BD84274-DDC9-F0B9-753F-68DCD2E9129E}"/>
              </a:ext>
            </a:extLst>
          </p:cNvPr>
          <p:cNvSpPr>
            <a:spLocks/>
          </p:cNvSpPr>
          <p:nvPr/>
        </p:nvSpPr>
        <p:spPr bwMode="auto">
          <a:xfrm>
            <a:off x="2447945" y="2000250"/>
            <a:ext cx="1396848" cy="94478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1" name="Text Box 106">
            <a:extLst>
              <a:ext uri="{FF2B5EF4-FFF2-40B4-BE49-F238E27FC236}">
                <a16:creationId xmlns:a16="http://schemas.microsoft.com/office/drawing/2014/main" id="{26708044-858D-518E-BDD8-ADEA7ED11692}"/>
              </a:ext>
            </a:extLst>
          </p:cNvPr>
          <p:cNvSpPr txBox="1">
            <a:spLocks/>
          </p:cNvSpPr>
          <p:nvPr/>
        </p:nvSpPr>
        <p:spPr bwMode="auto">
          <a:xfrm>
            <a:off x="2354175" y="2264876"/>
            <a:ext cx="1623189" cy="47239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/>
            <a:r>
              <a:rPr lang="en-US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Apostasy</a:t>
            </a:r>
            <a:endParaRPr lang="en-US" sz="20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E6AD64F-47B0-FE7E-BBD9-DD70ADE1773E}"/>
              </a:ext>
            </a:extLst>
          </p:cNvPr>
          <p:cNvSpPr>
            <a:spLocks/>
          </p:cNvSpPr>
          <p:nvPr/>
        </p:nvSpPr>
        <p:spPr bwMode="auto">
          <a:xfrm>
            <a:off x="5424869" y="2000250"/>
            <a:ext cx="1597321" cy="94478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3" name="Text Box 108">
            <a:extLst>
              <a:ext uri="{FF2B5EF4-FFF2-40B4-BE49-F238E27FC236}">
                <a16:creationId xmlns:a16="http://schemas.microsoft.com/office/drawing/2014/main" id="{FCC715FA-F991-B261-C554-3EAC4D5370FE}"/>
              </a:ext>
            </a:extLst>
          </p:cNvPr>
          <p:cNvSpPr txBox="1">
            <a:spLocks/>
          </p:cNvSpPr>
          <p:nvPr/>
        </p:nvSpPr>
        <p:spPr bwMode="auto">
          <a:xfrm>
            <a:off x="5138171" y="2264876"/>
            <a:ext cx="2162096" cy="47239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/>
            <a:r>
              <a:rPr lang="en-US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Oppression</a:t>
            </a:r>
            <a:endParaRPr lang="en-US" sz="20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82A1D7E-8E07-EF11-D4F8-1A1B2E86EDDE}"/>
              </a:ext>
            </a:extLst>
          </p:cNvPr>
          <p:cNvSpPr>
            <a:spLocks/>
          </p:cNvSpPr>
          <p:nvPr/>
        </p:nvSpPr>
        <p:spPr bwMode="auto">
          <a:xfrm>
            <a:off x="8604423" y="2000250"/>
            <a:ext cx="1713725" cy="94478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5" name="Text Box 110">
            <a:extLst>
              <a:ext uri="{FF2B5EF4-FFF2-40B4-BE49-F238E27FC236}">
                <a16:creationId xmlns:a16="http://schemas.microsoft.com/office/drawing/2014/main" id="{6281207B-B7AA-5A32-B7FE-D1BBDC440B9C}"/>
              </a:ext>
            </a:extLst>
          </p:cNvPr>
          <p:cNvSpPr txBox="1">
            <a:spLocks/>
          </p:cNvSpPr>
          <p:nvPr/>
        </p:nvSpPr>
        <p:spPr bwMode="auto">
          <a:xfrm>
            <a:off x="8604423" y="2264876"/>
            <a:ext cx="1709414" cy="47239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/>
            <a:r>
              <a:rPr lang="en-US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Cry for help</a:t>
            </a:r>
            <a:endParaRPr lang="en-US" sz="20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5DCF2FC-ECF5-8278-9EF4-DE8884F251D5}"/>
              </a:ext>
            </a:extLst>
          </p:cNvPr>
          <p:cNvSpPr>
            <a:spLocks/>
          </p:cNvSpPr>
          <p:nvPr/>
        </p:nvSpPr>
        <p:spPr bwMode="auto">
          <a:xfrm>
            <a:off x="7528764" y="4047272"/>
            <a:ext cx="2032759" cy="94478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7" name="Text Box 112">
            <a:extLst>
              <a:ext uri="{FF2B5EF4-FFF2-40B4-BE49-F238E27FC236}">
                <a16:creationId xmlns:a16="http://schemas.microsoft.com/office/drawing/2014/main" id="{0E7807BD-4D73-57F6-0684-16E0D2D856EB}"/>
              </a:ext>
            </a:extLst>
          </p:cNvPr>
          <p:cNvSpPr txBox="1">
            <a:spLocks/>
          </p:cNvSpPr>
          <p:nvPr/>
        </p:nvSpPr>
        <p:spPr bwMode="auto">
          <a:xfrm>
            <a:off x="7563254" y="4311898"/>
            <a:ext cx="2032759" cy="47239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/>
            <a:r>
              <a:rPr lang="en-US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Deliverance</a:t>
            </a:r>
            <a:endParaRPr lang="en-US" sz="20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6A57FFE-D521-DDD2-39E7-06CD387E1030}"/>
              </a:ext>
            </a:extLst>
          </p:cNvPr>
          <p:cNvSpPr>
            <a:spLocks/>
          </p:cNvSpPr>
          <p:nvPr/>
        </p:nvSpPr>
        <p:spPr bwMode="auto">
          <a:xfrm>
            <a:off x="1885326" y="4047272"/>
            <a:ext cx="1396848" cy="94478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9" name="Text Box 114">
            <a:extLst>
              <a:ext uri="{FF2B5EF4-FFF2-40B4-BE49-F238E27FC236}">
                <a16:creationId xmlns:a16="http://schemas.microsoft.com/office/drawing/2014/main" id="{680AF115-F1FA-5653-D7B6-9C7B69CABA0B}"/>
              </a:ext>
            </a:extLst>
          </p:cNvPr>
          <p:cNvSpPr txBox="1">
            <a:spLocks/>
          </p:cNvSpPr>
          <p:nvPr/>
        </p:nvSpPr>
        <p:spPr bwMode="auto">
          <a:xfrm>
            <a:off x="2004963" y="4311898"/>
            <a:ext cx="1147873" cy="47239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/>
            <a:r>
              <a:rPr lang="en-US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Peace</a:t>
            </a:r>
            <a:endParaRPr lang="en-US" sz="20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AutoShape 116">
            <a:extLst>
              <a:ext uri="{FF2B5EF4-FFF2-40B4-BE49-F238E27FC236}">
                <a16:creationId xmlns:a16="http://schemas.microsoft.com/office/drawing/2014/main" id="{F855AAA6-56D5-55C1-8AE8-995D27C9CA8A}"/>
              </a:ext>
            </a:extLst>
          </p:cNvPr>
          <p:cNvSpPr>
            <a:spLocks/>
          </p:cNvSpPr>
          <p:nvPr/>
        </p:nvSpPr>
        <p:spPr bwMode="auto">
          <a:xfrm>
            <a:off x="3844793" y="2157713"/>
            <a:ext cx="1584388" cy="629853"/>
          </a:xfrm>
          <a:prstGeom prst="rightArrow">
            <a:avLst>
              <a:gd name="adj1" fmla="val 50000"/>
              <a:gd name="adj2" fmla="val 63802"/>
            </a:avLst>
          </a:prstGeom>
          <a:solidFill>
            <a:schemeClr val="accent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32" name="AutoShape 117">
            <a:extLst>
              <a:ext uri="{FF2B5EF4-FFF2-40B4-BE49-F238E27FC236}">
                <a16:creationId xmlns:a16="http://schemas.microsoft.com/office/drawing/2014/main" id="{2FCE3B07-5A4F-5C65-CBD6-EF0C80CC36E6}"/>
              </a:ext>
            </a:extLst>
          </p:cNvPr>
          <p:cNvSpPr>
            <a:spLocks/>
          </p:cNvSpPr>
          <p:nvPr/>
        </p:nvSpPr>
        <p:spPr bwMode="auto">
          <a:xfrm>
            <a:off x="7022191" y="2157713"/>
            <a:ext cx="1582232" cy="629853"/>
          </a:xfrm>
          <a:prstGeom prst="rightArrow">
            <a:avLst>
              <a:gd name="adj1" fmla="val 50000"/>
              <a:gd name="adj2" fmla="val 63715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33" name="AutoShape 118">
            <a:extLst>
              <a:ext uri="{FF2B5EF4-FFF2-40B4-BE49-F238E27FC236}">
                <a16:creationId xmlns:a16="http://schemas.microsoft.com/office/drawing/2014/main" id="{3E38ADD1-C009-A665-B486-0A44ADAEC21F}"/>
              </a:ext>
            </a:extLst>
          </p:cNvPr>
          <p:cNvSpPr>
            <a:spLocks/>
          </p:cNvSpPr>
          <p:nvPr/>
        </p:nvSpPr>
        <p:spPr bwMode="auto">
          <a:xfrm rot="5337887">
            <a:off x="9059571" y="2021701"/>
            <a:ext cx="2361949" cy="2948901"/>
          </a:xfrm>
          <a:custGeom>
            <a:avLst/>
            <a:gdLst>
              <a:gd name="G0" fmla="+- 374893 0 0"/>
              <a:gd name="G1" fmla="+- -11539095 0 0"/>
              <a:gd name="G2" fmla="+- 374893 0 -11539095"/>
              <a:gd name="G3" fmla="+- 10800 0 0"/>
              <a:gd name="G4" fmla="+- 0 0 374893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116 0 0"/>
              <a:gd name="G9" fmla="+- 0 0 -11539095"/>
              <a:gd name="G10" fmla="+- 8116 0 2700"/>
              <a:gd name="G11" fmla="cos G10 374893"/>
              <a:gd name="G12" fmla="sin G10 374893"/>
              <a:gd name="G13" fmla="cos 13500 374893"/>
              <a:gd name="G14" fmla="sin 13500 374893"/>
              <a:gd name="G15" fmla="+- G11 10800 0"/>
              <a:gd name="G16" fmla="+- G12 10800 0"/>
              <a:gd name="G17" fmla="+- G13 10800 0"/>
              <a:gd name="G18" fmla="+- G14 10800 0"/>
              <a:gd name="G19" fmla="*/ 8116 1 2"/>
              <a:gd name="G20" fmla="+- G19 5400 0"/>
              <a:gd name="G21" fmla="cos G20 374893"/>
              <a:gd name="G22" fmla="sin G20 374893"/>
              <a:gd name="G23" fmla="+- G21 10800 0"/>
              <a:gd name="G24" fmla="+- G12 G23 G22"/>
              <a:gd name="G25" fmla="+- G22 G23 G11"/>
              <a:gd name="G26" fmla="cos 10800 374893"/>
              <a:gd name="G27" fmla="sin 10800 374893"/>
              <a:gd name="G28" fmla="cos 8116 374893"/>
              <a:gd name="G29" fmla="sin 8116 374893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539095"/>
              <a:gd name="G36" fmla="sin G34 -11539095"/>
              <a:gd name="G37" fmla="+/ -11539095 374893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116 G39"/>
              <a:gd name="G43" fmla="sin 8116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1708 w 21600"/>
              <a:gd name="T5" fmla="*/ 38 h 21600"/>
              <a:gd name="T6" fmla="*/ 1364 w 21600"/>
              <a:gd name="T7" fmla="*/ 10152 h 21600"/>
              <a:gd name="T8" fmla="*/ 11483 w 21600"/>
              <a:gd name="T9" fmla="*/ 2713 h 21600"/>
              <a:gd name="T10" fmla="*/ 24233 w 21600"/>
              <a:gd name="T11" fmla="*/ 12146 h 21600"/>
              <a:gd name="T12" fmla="*/ 19808 w 21600"/>
              <a:gd name="T13" fmla="*/ 15765 h 21600"/>
              <a:gd name="T14" fmla="*/ 16189 w 21600"/>
              <a:gd name="T15" fmla="*/ 1134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875" y="11608"/>
                </a:moveTo>
                <a:cubicBezTo>
                  <a:pt x="18902" y="11340"/>
                  <a:pt x="18916" y="11070"/>
                  <a:pt x="18916" y="10800"/>
                </a:cubicBezTo>
                <a:cubicBezTo>
                  <a:pt x="18916" y="6317"/>
                  <a:pt x="15282" y="2684"/>
                  <a:pt x="10800" y="2684"/>
                </a:cubicBezTo>
                <a:cubicBezTo>
                  <a:pt x="6533" y="2684"/>
                  <a:pt x="2995" y="5987"/>
                  <a:pt x="2703" y="10244"/>
                </a:cubicBezTo>
                <a:lnTo>
                  <a:pt x="25" y="10060"/>
                </a:lnTo>
                <a:cubicBezTo>
                  <a:pt x="414" y="4396"/>
                  <a:pt x="5122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159"/>
                  <a:pt x="21582" y="11518"/>
                  <a:pt x="21546" y="11876"/>
                </a:cubicBezTo>
                <a:lnTo>
                  <a:pt x="24233" y="12146"/>
                </a:lnTo>
                <a:lnTo>
                  <a:pt x="19808" y="15765"/>
                </a:lnTo>
                <a:lnTo>
                  <a:pt x="16189" y="11340"/>
                </a:lnTo>
                <a:lnTo>
                  <a:pt x="18876" y="11609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34" name="AutoShape 119">
            <a:extLst>
              <a:ext uri="{FF2B5EF4-FFF2-40B4-BE49-F238E27FC236}">
                <a16:creationId xmlns:a16="http://schemas.microsoft.com/office/drawing/2014/main" id="{7975480B-F9F9-CB26-836E-9AE09D724CC4}"/>
              </a:ext>
            </a:extLst>
          </p:cNvPr>
          <p:cNvSpPr>
            <a:spLocks/>
          </p:cNvSpPr>
          <p:nvPr/>
        </p:nvSpPr>
        <p:spPr bwMode="auto">
          <a:xfrm rot="5032332" flipH="1" flipV="1">
            <a:off x="678484" y="2021701"/>
            <a:ext cx="2361949" cy="2948901"/>
          </a:xfrm>
          <a:custGeom>
            <a:avLst/>
            <a:gdLst>
              <a:gd name="G0" fmla="+- 374893 0 0"/>
              <a:gd name="G1" fmla="+- -11539095 0 0"/>
              <a:gd name="G2" fmla="+- 374893 0 -11539095"/>
              <a:gd name="G3" fmla="+- 10800 0 0"/>
              <a:gd name="G4" fmla="+- 0 0 374893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116 0 0"/>
              <a:gd name="G9" fmla="+- 0 0 -11539095"/>
              <a:gd name="G10" fmla="+- 8116 0 2700"/>
              <a:gd name="G11" fmla="cos G10 374893"/>
              <a:gd name="G12" fmla="sin G10 374893"/>
              <a:gd name="G13" fmla="cos 13500 374893"/>
              <a:gd name="G14" fmla="sin 13500 374893"/>
              <a:gd name="G15" fmla="+- G11 10800 0"/>
              <a:gd name="G16" fmla="+- G12 10800 0"/>
              <a:gd name="G17" fmla="+- G13 10800 0"/>
              <a:gd name="G18" fmla="+- G14 10800 0"/>
              <a:gd name="G19" fmla="*/ 8116 1 2"/>
              <a:gd name="G20" fmla="+- G19 5400 0"/>
              <a:gd name="G21" fmla="cos G20 374893"/>
              <a:gd name="G22" fmla="sin G20 374893"/>
              <a:gd name="G23" fmla="+- G21 10800 0"/>
              <a:gd name="G24" fmla="+- G12 G23 G22"/>
              <a:gd name="G25" fmla="+- G22 G23 G11"/>
              <a:gd name="G26" fmla="cos 10800 374893"/>
              <a:gd name="G27" fmla="sin 10800 374893"/>
              <a:gd name="G28" fmla="cos 8116 374893"/>
              <a:gd name="G29" fmla="sin 8116 374893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539095"/>
              <a:gd name="G36" fmla="sin G34 -11539095"/>
              <a:gd name="G37" fmla="+/ -11539095 374893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116 G39"/>
              <a:gd name="G43" fmla="sin 8116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1708 w 21600"/>
              <a:gd name="T5" fmla="*/ 38 h 21600"/>
              <a:gd name="T6" fmla="*/ 1364 w 21600"/>
              <a:gd name="T7" fmla="*/ 10152 h 21600"/>
              <a:gd name="T8" fmla="*/ 11483 w 21600"/>
              <a:gd name="T9" fmla="*/ 2713 h 21600"/>
              <a:gd name="T10" fmla="*/ 24233 w 21600"/>
              <a:gd name="T11" fmla="*/ 12146 h 21600"/>
              <a:gd name="T12" fmla="*/ 19808 w 21600"/>
              <a:gd name="T13" fmla="*/ 15765 h 21600"/>
              <a:gd name="T14" fmla="*/ 16189 w 21600"/>
              <a:gd name="T15" fmla="*/ 1134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875" y="11608"/>
                </a:moveTo>
                <a:cubicBezTo>
                  <a:pt x="18902" y="11340"/>
                  <a:pt x="18916" y="11070"/>
                  <a:pt x="18916" y="10800"/>
                </a:cubicBezTo>
                <a:cubicBezTo>
                  <a:pt x="18916" y="6317"/>
                  <a:pt x="15282" y="2684"/>
                  <a:pt x="10800" y="2684"/>
                </a:cubicBezTo>
                <a:cubicBezTo>
                  <a:pt x="6533" y="2684"/>
                  <a:pt x="2995" y="5987"/>
                  <a:pt x="2703" y="10244"/>
                </a:cubicBezTo>
                <a:lnTo>
                  <a:pt x="25" y="10060"/>
                </a:lnTo>
                <a:cubicBezTo>
                  <a:pt x="414" y="4396"/>
                  <a:pt x="5122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159"/>
                  <a:pt x="21582" y="11518"/>
                  <a:pt x="21546" y="11876"/>
                </a:cubicBezTo>
                <a:lnTo>
                  <a:pt x="24233" y="12146"/>
                </a:lnTo>
                <a:lnTo>
                  <a:pt x="19808" y="15765"/>
                </a:lnTo>
                <a:lnTo>
                  <a:pt x="16189" y="11340"/>
                </a:lnTo>
                <a:lnTo>
                  <a:pt x="18876" y="11609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35" name="AutoShape 120">
            <a:extLst>
              <a:ext uri="{FF2B5EF4-FFF2-40B4-BE49-F238E27FC236}">
                <a16:creationId xmlns:a16="http://schemas.microsoft.com/office/drawing/2014/main" id="{64C91F72-A4F9-F332-1A51-58B30D0F8607}"/>
              </a:ext>
            </a:extLst>
          </p:cNvPr>
          <p:cNvSpPr>
            <a:spLocks/>
          </p:cNvSpPr>
          <p:nvPr/>
        </p:nvSpPr>
        <p:spPr bwMode="auto">
          <a:xfrm>
            <a:off x="3282174" y="4204736"/>
            <a:ext cx="4246590" cy="629853"/>
          </a:xfrm>
          <a:prstGeom prst="leftArrow">
            <a:avLst>
              <a:gd name="adj1" fmla="val 50000"/>
              <a:gd name="adj2" fmla="val 171007"/>
            </a:avLst>
          </a:prstGeom>
          <a:solidFill>
            <a:schemeClr val="accent6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BAF2784-5556-45DE-07F5-13338D723D44}"/>
              </a:ext>
            </a:extLst>
          </p:cNvPr>
          <p:cNvSpPr txBox="1"/>
          <p:nvPr/>
        </p:nvSpPr>
        <p:spPr>
          <a:xfrm>
            <a:off x="82135" y="76095"/>
            <a:ext cx="1856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Lesson 2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9F6FA2B-448E-E16A-6207-1609B18B4869}"/>
              </a:ext>
            </a:extLst>
          </p:cNvPr>
          <p:cNvSpPr/>
          <p:nvPr/>
        </p:nvSpPr>
        <p:spPr>
          <a:xfrm>
            <a:off x="2544896" y="3372156"/>
            <a:ext cx="1167788" cy="579553"/>
          </a:xfrm>
          <a:prstGeom prst="roundRect">
            <a:avLst/>
          </a:prstGeom>
          <a:solidFill>
            <a:srgbClr val="8CBB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C84D60D-B02E-9AA5-DE52-8BFA2AF016B4}"/>
              </a:ext>
            </a:extLst>
          </p:cNvPr>
          <p:cNvSpPr/>
          <p:nvPr/>
        </p:nvSpPr>
        <p:spPr>
          <a:xfrm>
            <a:off x="5502546" y="3397305"/>
            <a:ext cx="1404318" cy="579553"/>
          </a:xfrm>
          <a:prstGeom prst="roundRect">
            <a:avLst/>
          </a:prstGeom>
          <a:solidFill>
            <a:srgbClr val="8CBB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CED7471-73F8-8E02-8F50-D95B95575438}"/>
              </a:ext>
            </a:extLst>
          </p:cNvPr>
          <p:cNvSpPr/>
          <p:nvPr/>
        </p:nvSpPr>
        <p:spPr>
          <a:xfrm>
            <a:off x="8729501" y="3394026"/>
            <a:ext cx="1457154" cy="579553"/>
          </a:xfrm>
          <a:prstGeom prst="roundRect">
            <a:avLst/>
          </a:prstGeom>
          <a:solidFill>
            <a:srgbClr val="8CBB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B43922D-5CDA-80B3-C65E-7FD6BB153AE5}"/>
              </a:ext>
            </a:extLst>
          </p:cNvPr>
          <p:cNvSpPr/>
          <p:nvPr/>
        </p:nvSpPr>
        <p:spPr>
          <a:xfrm>
            <a:off x="7751032" y="5444328"/>
            <a:ext cx="1605910" cy="579553"/>
          </a:xfrm>
          <a:prstGeom prst="roundRect">
            <a:avLst/>
          </a:prstGeom>
          <a:solidFill>
            <a:srgbClr val="8CBB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588210B-BFEA-5B1B-7263-6E25CDA67257}"/>
              </a:ext>
            </a:extLst>
          </p:cNvPr>
          <p:cNvSpPr/>
          <p:nvPr/>
        </p:nvSpPr>
        <p:spPr>
          <a:xfrm>
            <a:off x="1995005" y="5444327"/>
            <a:ext cx="1167788" cy="579553"/>
          </a:xfrm>
          <a:prstGeom prst="roundRect">
            <a:avLst/>
          </a:prstGeom>
          <a:solidFill>
            <a:srgbClr val="8CBB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393840-BA9C-D1A0-B1C3-2F26B3AC9124}"/>
              </a:ext>
            </a:extLst>
          </p:cNvPr>
          <p:cNvSpPr txBox="1"/>
          <p:nvPr/>
        </p:nvSpPr>
        <p:spPr>
          <a:xfrm>
            <a:off x="0" y="735498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The Cycle of the Book of Judges</a:t>
            </a:r>
          </a:p>
        </p:txBody>
      </p:sp>
    </p:spTree>
    <p:extLst>
      <p:ext uri="{BB962C8B-B14F-4D97-AF65-F5344CB8AC3E}">
        <p14:creationId xmlns:p14="http://schemas.microsoft.com/office/powerpoint/2010/main" val="225374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50000"/>
                <a:lumOff val="50000"/>
              </a:schemeClr>
            </a:gs>
            <a:gs pos="37000">
              <a:srgbClr val="FFFFFF"/>
            </a:gs>
            <a:gs pos="58000">
              <a:srgbClr val="FFFFFF"/>
            </a:gs>
            <a:gs pos="100000">
              <a:schemeClr val="tx2">
                <a:lumMod val="50000"/>
                <a:lumOff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EF170B-E88D-54DC-5900-57862FD0E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background with arrows pointing to different colors&#10;&#10;AI-generated content may be incorrect.">
            <a:extLst>
              <a:ext uri="{FF2B5EF4-FFF2-40B4-BE49-F238E27FC236}">
                <a16:creationId xmlns:a16="http://schemas.microsoft.com/office/drawing/2014/main" id="{2714B7B8-3D97-FBFD-FDDC-89254B920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99" y="1334125"/>
            <a:ext cx="11680252" cy="4788377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09A8665F-DFB6-8D79-4CFF-1C3FB2CE7D0F}"/>
              </a:ext>
            </a:extLst>
          </p:cNvPr>
          <p:cNvSpPr>
            <a:spLocks/>
          </p:cNvSpPr>
          <p:nvPr/>
        </p:nvSpPr>
        <p:spPr bwMode="auto">
          <a:xfrm>
            <a:off x="2430366" y="1330462"/>
            <a:ext cx="1396848" cy="139441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1" name="Text Box 106">
            <a:extLst>
              <a:ext uri="{FF2B5EF4-FFF2-40B4-BE49-F238E27FC236}">
                <a16:creationId xmlns:a16="http://schemas.microsoft.com/office/drawing/2014/main" id="{98D3CD4F-88AF-D7FA-3187-982854D52053}"/>
              </a:ext>
            </a:extLst>
          </p:cNvPr>
          <p:cNvSpPr txBox="1">
            <a:spLocks/>
          </p:cNvSpPr>
          <p:nvPr/>
        </p:nvSpPr>
        <p:spPr bwMode="auto">
          <a:xfrm>
            <a:off x="2339367" y="1529625"/>
            <a:ext cx="1623189" cy="119524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/>
            <a:r>
              <a:rPr lang="en-US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Apos-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tasy</a:t>
            </a:r>
            <a:endParaRPr lang="en-US" sz="32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701D0C7-CC6A-41A7-046D-C0EE6F82856B}"/>
              </a:ext>
            </a:extLst>
          </p:cNvPr>
          <p:cNvSpPr>
            <a:spLocks/>
          </p:cNvSpPr>
          <p:nvPr/>
        </p:nvSpPr>
        <p:spPr bwMode="auto">
          <a:xfrm>
            <a:off x="5484829" y="1355749"/>
            <a:ext cx="1597321" cy="139441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3" name="Text Box 108">
            <a:extLst>
              <a:ext uri="{FF2B5EF4-FFF2-40B4-BE49-F238E27FC236}">
                <a16:creationId xmlns:a16="http://schemas.microsoft.com/office/drawing/2014/main" id="{9FEE9645-77B5-B915-BEC2-BF87E26CEC71}"/>
              </a:ext>
            </a:extLst>
          </p:cNvPr>
          <p:cNvSpPr txBox="1">
            <a:spLocks/>
          </p:cNvSpPr>
          <p:nvPr/>
        </p:nvSpPr>
        <p:spPr bwMode="auto">
          <a:xfrm>
            <a:off x="5228111" y="1664536"/>
            <a:ext cx="2162096" cy="120764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Oppres-sion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FCF7545-6F96-A402-DECB-3F846ACE58A7}"/>
              </a:ext>
            </a:extLst>
          </p:cNvPr>
          <p:cNvSpPr>
            <a:spLocks/>
          </p:cNvSpPr>
          <p:nvPr/>
        </p:nvSpPr>
        <p:spPr bwMode="auto">
          <a:xfrm>
            <a:off x="8739333" y="1370739"/>
            <a:ext cx="1713725" cy="139441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5" name="Text Box 110">
            <a:extLst>
              <a:ext uri="{FF2B5EF4-FFF2-40B4-BE49-F238E27FC236}">
                <a16:creationId xmlns:a16="http://schemas.microsoft.com/office/drawing/2014/main" id="{7B3C3C4D-72D6-3DC4-8006-FAF82E5DD6EF}"/>
              </a:ext>
            </a:extLst>
          </p:cNvPr>
          <p:cNvSpPr txBox="1">
            <a:spLocks/>
          </p:cNvSpPr>
          <p:nvPr/>
        </p:nvSpPr>
        <p:spPr bwMode="auto">
          <a:xfrm>
            <a:off x="8746134" y="1604575"/>
            <a:ext cx="1709414" cy="110728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Cry for help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E839BBB-2479-D953-2745-39124D63C59B}"/>
              </a:ext>
            </a:extLst>
          </p:cNvPr>
          <p:cNvSpPr>
            <a:spLocks/>
          </p:cNvSpPr>
          <p:nvPr/>
        </p:nvSpPr>
        <p:spPr bwMode="auto">
          <a:xfrm>
            <a:off x="7693655" y="4631958"/>
            <a:ext cx="2032759" cy="139441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7" name="Text Box 112">
            <a:extLst>
              <a:ext uri="{FF2B5EF4-FFF2-40B4-BE49-F238E27FC236}">
                <a16:creationId xmlns:a16="http://schemas.microsoft.com/office/drawing/2014/main" id="{268C412D-7F60-281C-D8CF-65BC4587F3D8}"/>
              </a:ext>
            </a:extLst>
          </p:cNvPr>
          <p:cNvSpPr txBox="1">
            <a:spLocks/>
          </p:cNvSpPr>
          <p:nvPr/>
        </p:nvSpPr>
        <p:spPr bwMode="auto">
          <a:xfrm>
            <a:off x="7693654" y="4854133"/>
            <a:ext cx="2032759" cy="112994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Deliver-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ance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91AE66A-93C4-2095-7D0B-7C018903B4BD}"/>
              </a:ext>
            </a:extLst>
          </p:cNvPr>
          <p:cNvSpPr>
            <a:spLocks/>
          </p:cNvSpPr>
          <p:nvPr/>
        </p:nvSpPr>
        <p:spPr bwMode="auto">
          <a:xfrm>
            <a:off x="1885326" y="4661939"/>
            <a:ext cx="1396848" cy="139441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9" name="Text Box 114">
            <a:extLst>
              <a:ext uri="{FF2B5EF4-FFF2-40B4-BE49-F238E27FC236}">
                <a16:creationId xmlns:a16="http://schemas.microsoft.com/office/drawing/2014/main" id="{60B38B26-CAFF-A4D2-F71E-D0686F78F888}"/>
              </a:ext>
            </a:extLst>
          </p:cNvPr>
          <p:cNvSpPr txBox="1">
            <a:spLocks/>
          </p:cNvSpPr>
          <p:nvPr/>
        </p:nvSpPr>
        <p:spPr bwMode="auto">
          <a:xfrm>
            <a:off x="1778271" y="5045898"/>
            <a:ext cx="1623189" cy="73978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Peace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B2253E7-F37B-2762-6CBD-56FC47CF807D}"/>
              </a:ext>
            </a:extLst>
          </p:cNvPr>
          <p:cNvSpPr txBox="1"/>
          <p:nvPr/>
        </p:nvSpPr>
        <p:spPr>
          <a:xfrm>
            <a:off x="82135" y="76095"/>
            <a:ext cx="1856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Lesson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CC7ED-CFC7-8978-9517-6F5388AB9C8B}"/>
              </a:ext>
            </a:extLst>
          </p:cNvPr>
          <p:cNvSpPr txBox="1"/>
          <p:nvPr/>
        </p:nvSpPr>
        <p:spPr>
          <a:xfrm>
            <a:off x="0" y="375738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The Cycle of the Book of Judges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FDE5FE3-7CC0-5BDA-B045-81B9A98ED857}"/>
              </a:ext>
            </a:extLst>
          </p:cNvPr>
          <p:cNvSpPr/>
          <p:nvPr/>
        </p:nvSpPr>
        <p:spPr>
          <a:xfrm>
            <a:off x="2469945" y="1364735"/>
            <a:ext cx="1332130" cy="1332130"/>
          </a:xfrm>
          <a:prstGeom prst="ellipse">
            <a:avLst/>
          </a:prstGeom>
          <a:solidFill>
            <a:srgbClr val="AACC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27D058E-B0C2-9D77-48EF-87F7FABF2F0A}"/>
              </a:ext>
            </a:extLst>
          </p:cNvPr>
          <p:cNvSpPr/>
          <p:nvPr/>
        </p:nvSpPr>
        <p:spPr>
          <a:xfrm>
            <a:off x="5512319" y="1384054"/>
            <a:ext cx="1571292" cy="1340817"/>
          </a:xfrm>
          <a:prstGeom prst="ellipse">
            <a:avLst/>
          </a:prstGeom>
          <a:solidFill>
            <a:srgbClr val="AACC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5B6BAC7-F9EE-87B3-5837-16C860D86039}"/>
              </a:ext>
            </a:extLst>
          </p:cNvPr>
          <p:cNvSpPr/>
          <p:nvPr/>
        </p:nvSpPr>
        <p:spPr>
          <a:xfrm>
            <a:off x="8796803" y="1403040"/>
            <a:ext cx="1621360" cy="1332130"/>
          </a:xfrm>
          <a:prstGeom prst="ellipse">
            <a:avLst/>
          </a:prstGeom>
          <a:solidFill>
            <a:srgbClr val="AACC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638385E-E735-FB74-27BD-B8955C548FFD}"/>
              </a:ext>
            </a:extLst>
          </p:cNvPr>
          <p:cNvSpPr/>
          <p:nvPr/>
        </p:nvSpPr>
        <p:spPr>
          <a:xfrm>
            <a:off x="7767839" y="4677558"/>
            <a:ext cx="1913604" cy="1332130"/>
          </a:xfrm>
          <a:prstGeom prst="ellipse">
            <a:avLst/>
          </a:prstGeom>
          <a:solidFill>
            <a:srgbClr val="AACC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A633DA8-A21B-2905-0786-0535E732AE40}"/>
              </a:ext>
            </a:extLst>
          </p:cNvPr>
          <p:cNvSpPr/>
          <p:nvPr/>
        </p:nvSpPr>
        <p:spPr>
          <a:xfrm>
            <a:off x="1927824" y="4692548"/>
            <a:ext cx="1332130" cy="1332130"/>
          </a:xfrm>
          <a:prstGeom prst="ellipse">
            <a:avLst/>
          </a:prstGeom>
          <a:solidFill>
            <a:srgbClr val="AACC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99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0BC593-1B77-95E9-3BA6-23171F4AA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B814259-E51A-6B8C-A5E4-75D9A7355D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729359"/>
              </p:ext>
            </p:extLst>
          </p:nvPr>
        </p:nvGraphicFramePr>
        <p:xfrm>
          <a:off x="1492960" y="0"/>
          <a:ext cx="9843247" cy="68580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3328">
                  <a:extLst>
                    <a:ext uri="{9D8B030D-6E8A-4147-A177-3AD203B41FA5}">
                      <a16:colId xmlns:a16="http://schemas.microsoft.com/office/drawing/2014/main" val="1690399178"/>
                    </a:ext>
                  </a:extLst>
                </a:gridCol>
                <a:gridCol w="2257625">
                  <a:extLst>
                    <a:ext uri="{9D8B030D-6E8A-4147-A177-3AD203B41FA5}">
                      <a16:colId xmlns:a16="http://schemas.microsoft.com/office/drawing/2014/main" val="541979700"/>
                    </a:ext>
                  </a:extLst>
                </a:gridCol>
                <a:gridCol w="3003144">
                  <a:extLst>
                    <a:ext uri="{9D8B030D-6E8A-4147-A177-3AD203B41FA5}">
                      <a16:colId xmlns:a16="http://schemas.microsoft.com/office/drawing/2014/main" val="2816741035"/>
                    </a:ext>
                  </a:extLst>
                </a:gridCol>
                <a:gridCol w="1264270">
                  <a:extLst>
                    <a:ext uri="{9D8B030D-6E8A-4147-A177-3AD203B41FA5}">
                      <a16:colId xmlns:a16="http://schemas.microsoft.com/office/drawing/2014/main" val="2801708731"/>
                    </a:ext>
                  </a:extLst>
                </a:gridCol>
                <a:gridCol w="1444880">
                  <a:extLst>
                    <a:ext uri="{9D8B030D-6E8A-4147-A177-3AD203B41FA5}">
                      <a16:colId xmlns:a16="http://schemas.microsoft.com/office/drawing/2014/main" val="3485045297"/>
                    </a:ext>
                  </a:extLst>
                </a:gridCol>
              </a:tblGrid>
              <a:tr h="546590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85800" algn="l"/>
                          <a:tab pos="1371600" algn="l"/>
                        </a:tabLst>
                      </a:pPr>
                      <a:r>
                        <a:rPr lang="en-US" sz="2400" b="1" dirty="0">
                          <a:effectLst/>
                        </a:rPr>
                        <a:t>The Table of the Judges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155" marR="138155" marT="69077" marB="6907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834433"/>
                  </a:ext>
                </a:extLst>
              </a:tr>
              <a:tr h="451036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b="1" dirty="0">
                          <a:effectLst/>
                        </a:rPr>
                        <a:t>Judge’s Name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b="1" dirty="0">
                          <a:effectLst/>
                        </a:rPr>
                        <a:t>Tribe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b="1" dirty="0">
                          <a:effectLst/>
                        </a:rPr>
                        <a:t>Oppressor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</a:pPr>
                      <a:r>
                        <a:rPr lang="en-US" sz="1400" b="1" dirty="0">
                          <a:effectLst/>
                        </a:rPr>
                        <a:t>Years of Oppression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</a:pPr>
                      <a:r>
                        <a:rPr lang="en-US" sz="1400" b="1" dirty="0">
                          <a:effectLst/>
                        </a:rPr>
                        <a:t>Years of Rest/ Judge’s Rule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extLst>
                  <a:ext uri="{0D108BD9-81ED-4DB2-BD59-A6C34878D82A}">
                    <a16:rowId xmlns:a16="http://schemas.microsoft.com/office/drawing/2014/main" val="3153088132"/>
                  </a:ext>
                </a:extLst>
              </a:tr>
              <a:tr h="539490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</a:pPr>
                      <a:r>
                        <a:rPr lang="en-US" sz="1500" b="1" dirty="0">
                          <a:effectLst/>
                        </a:rPr>
                        <a:t>1. Othniel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</a:pPr>
                      <a:r>
                        <a:rPr lang="en-US" sz="1500">
                          <a:effectLst/>
                        </a:rPr>
                        <a:t>Judah (nephew of Caleb, Num. 13:6)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500">
                          <a:effectLst/>
                        </a:rPr>
                        <a:t>Cushan-Rishathaim king of Mesopotamia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</a:pPr>
                      <a:r>
                        <a:rPr lang="en-US" sz="1500">
                          <a:effectLst/>
                        </a:rPr>
                        <a:t>8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</a:pPr>
                      <a:r>
                        <a:rPr lang="en-US" sz="1500">
                          <a:effectLst/>
                        </a:rPr>
                        <a:t>40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extLst>
                  <a:ext uri="{0D108BD9-81ED-4DB2-BD59-A6C34878D82A}">
                    <a16:rowId xmlns:a16="http://schemas.microsoft.com/office/drawing/2014/main" val="3737887611"/>
                  </a:ext>
                </a:extLst>
              </a:tr>
              <a:tr h="385352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</a:pPr>
                      <a:r>
                        <a:rPr lang="en-US" sz="1500" b="1">
                          <a:effectLst/>
                        </a:rPr>
                        <a:t>2. Ehud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</a:pPr>
                      <a:r>
                        <a:rPr lang="en-US" sz="1500">
                          <a:effectLst/>
                        </a:rPr>
                        <a:t>Benjamin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</a:pPr>
                      <a:r>
                        <a:rPr lang="en-US" sz="1500">
                          <a:effectLst/>
                        </a:rPr>
                        <a:t>Eglon king of Moab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</a:pPr>
                      <a:r>
                        <a:rPr lang="en-US" sz="1500">
                          <a:effectLst/>
                        </a:rPr>
                        <a:t>18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</a:pPr>
                      <a:r>
                        <a:rPr lang="en-US" sz="1500">
                          <a:effectLst/>
                        </a:rPr>
                        <a:t>80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extLst>
                  <a:ext uri="{0D108BD9-81ED-4DB2-BD59-A6C34878D82A}">
                    <a16:rowId xmlns:a16="http://schemas.microsoft.com/office/drawing/2014/main" val="427881030"/>
                  </a:ext>
                </a:extLst>
              </a:tr>
              <a:tr h="385352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</a:pPr>
                      <a:r>
                        <a:rPr lang="en-US" sz="1500" b="1">
                          <a:effectLst/>
                        </a:rPr>
                        <a:t>3. Shamgar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</a:pPr>
                      <a:r>
                        <a:rPr lang="en-US" sz="1500">
                          <a:effectLst/>
                        </a:rPr>
                        <a:t>?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</a:pPr>
                      <a:r>
                        <a:rPr lang="en-US" sz="1500">
                          <a:effectLst/>
                        </a:rPr>
                        <a:t>Philistines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</a:pPr>
                      <a:r>
                        <a:rPr lang="en-US" sz="1500">
                          <a:effectLst/>
                        </a:rPr>
                        <a:t>?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</a:pPr>
                      <a:r>
                        <a:rPr lang="en-US" sz="1500">
                          <a:effectLst/>
                        </a:rPr>
                        <a:t>?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extLst>
                  <a:ext uri="{0D108BD9-81ED-4DB2-BD59-A6C34878D82A}">
                    <a16:rowId xmlns:a16="http://schemas.microsoft.com/office/drawing/2014/main" val="1716582743"/>
                  </a:ext>
                </a:extLst>
              </a:tr>
              <a:tr h="594252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</a:pPr>
                      <a:r>
                        <a:rPr lang="en-US" sz="1500" b="1">
                          <a:effectLst/>
                        </a:rPr>
                        <a:t>4. Deborah/Barak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</a:pPr>
                      <a:r>
                        <a:rPr lang="en-US" sz="1500">
                          <a:effectLst/>
                        </a:rPr>
                        <a:t>Ephraim (her location)</a:t>
                      </a:r>
                      <a:br>
                        <a:rPr lang="en-US" sz="1500">
                          <a:effectLst/>
                        </a:rPr>
                      </a:br>
                      <a:r>
                        <a:rPr lang="en-US" sz="1500">
                          <a:effectLst/>
                        </a:rPr>
                        <a:t>Naphtali (his town)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</a:pPr>
                      <a:r>
                        <a:rPr lang="en-US" sz="1500" dirty="0">
                          <a:effectLst/>
                        </a:rPr>
                        <a:t>Jabin king of Canaan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</a:pPr>
                      <a:r>
                        <a:rPr lang="en-US" sz="1500">
                          <a:effectLst/>
                        </a:rPr>
                        <a:t>20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</a:pPr>
                      <a:r>
                        <a:rPr lang="en-US" sz="1500">
                          <a:effectLst/>
                        </a:rPr>
                        <a:t>40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extLst>
                  <a:ext uri="{0D108BD9-81ED-4DB2-BD59-A6C34878D82A}">
                    <a16:rowId xmlns:a16="http://schemas.microsoft.com/office/drawing/2014/main" val="1866899089"/>
                  </a:ext>
                </a:extLst>
              </a:tr>
              <a:tr h="385352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</a:pPr>
                      <a:r>
                        <a:rPr lang="en-US" sz="1500" b="1">
                          <a:effectLst/>
                        </a:rPr>
                        <a:t>5. Gideon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</a:pPr>
                      <a:r>
                        <a:rPr lang="en-US" sz="1500">
                          <a:effectLst/>
                        </a:rPr>
                        <a:t>Manasseh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</a:pPr>
                      <a:r>
                        <a:rPr lang="en-US" sz="1500">
                          <a:effectLst/>
                        </a:rPr>
                        <a:t>Midian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</a:pPr>
                      <a:r>
                        <a:rPr lang="en-US" sz="1500">
                          <a:effectLst/>
                        </a:rPr>
                        <a:t>7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</a:pPr>
                      <a:r>
                        <a:rPr lang="en-US" sz="1500">
                          <a:effectLst/>
                        </a:rPr>
                        <a:t>40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extLst>
                  <a:ext uri="{0D108BD9-81ED-4DB2-BD59-A6C34878D82A}">
                    <a16:rowId xmlns:a16="http://schemas.microsoft.com/office/drawing/2014/main" val="450725590"/>
                  </a:ext>
                </a:extLst>
              </a:tr>
              <a:tr h="621632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</a:pPr>
                      <a:r>
                        <a:rPr lang="en-US" sz="1500" b="1" dirty="0">
                          <a:effectLst/>
                        </a:rPr>
                        <a:t>6. Tola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</a:pPr>
                      <a:r>
                        <a:rPr lang="en-US" sz="1500">
                          <a:effectLst/>
                        </a:rPr>
                        <a:t>Issachar (but dwelt in the mts. of Ephraim) 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</a:pPr>
                      <a:r>
                        <a:rPr lang="en-US" sz="1500">
                          <a:effectLst/>
                        </a:rPr>
                        <a:t>?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</a:pPr>
                      <a:r>
                        <a:rPr lang="en-US" sz="1500">
                          <a:effectLst/>
                        </a:rPr>
                        <a:t>?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</a:pPr>
                      <a:r>
                        <a:rPr lang="en-US" sz="1500">
                          <a:effectLst/>
                        </a:rPr>
                        <a:t>23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extLst>
                  <a:ext uri="{0D108BD9-81ED-4DB2-BD59-A6C34878D82A}">
                    <a16:rowId xmlns:a16="http://schemas.microsoft.com/office/drawing/2014/main" val="2533581169"/>
                  </a:ext>
                </a:extLst>
              </a:tr>
              <a:tr h="82241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</a:pPr>
                      <a:r>
                        <a:rPr lang="en-US" sz="1500" b="1">
                          <a:effectLst/>
                        </a:rPr>
                        <a:t>7. Jair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</a:pPr>
                      <a:r>
                        <a:rPr lang="en-US" sz="1500">
                          <a:effectLst/>
                        </a:rPr>
                        <a:t>“Gileadite” (which incl. Gad, Reuben, and S. Manasseh)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</a:pPr>
                      <a:r>
                        <a:rPr lang="en-US" sz="1500">
                          <a:effectLst/>
                        </a:rPr>
                        <a:t>?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</a:pPr>
                      <a:r>
                        <a:rPr lang="en-US" sz="1500">
                          <a:effectLst/>
                        </a:rPr>
                        <a:t>?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</a:pPr>
                      <a:r>
                        <a:rPr lang="en-US" sz="1500">
                          <a:effectLst/>
                        </a:rPr>
                        <a:t>22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extLst>
                  <a:ext uri="{0D108BD9-81ED-4DB2-BD59-A6C34878D82A}">
                    <a16:rowId xmlns:a16="http://schemas.microsoft.com/office/drawing/2014/main" val="2528371362"/>
                  </a:ext>
                </a:extLst>
              </a:tr>
              <a:tr h="385352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</a:pPr>
                      <a:r>
                        <a:rPr lang="en-US" sz="1500" b="1">
                          <a:effectLst/>
                        </a:rPr>
                        <a:t>8. Jephthah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</a:pPr>
                      <a:r>
                        <a:rPr lang="en-US" sz="1500">
                          <a:effectLst/>
                        </a:rPr>
                        <a:t>“Gileadite” </a:t>
                      </a:r>
                      <a:r>
                        <a:rPr lang="en-US" sz="1400">
                          <a:effectLst/>
                        </a:rPr>
                        <a:t>(see above)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</a:pPr>
                      <a:r>
                        <a:rPr lang="en-US" sz="1500">
                          <a:effectLst/>
                        </a:rPr>
                        <a:t>Philistines and Ammonites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</a:pPr>
                      <a:r>
                        <a:rPr lang="en-US" sz="1500">
                          <a:effectLst/>
                        </a:rPr>
                        <a:t>18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</a:pPr>
                      <a:r>
                        <a:rPr lang="en-US" sz="1500">
                          <a:effectLst/>
                        </a:rPr>
                        <a:t>6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extLst>
                  <a:ext uri="{0D108BD9-81ED-4DB2-BD59-A6C34878D82A}">
                    <a16:rowId xmlns:a16="http://schemas.microsoft.com/office/drawing/2014/main" val="2927068738"/>
                  </a:ext>
                </a:extLst>
              </a:tr>
              <a:tr h="385352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</a:pPr>
                      <a:r>
                        <a:rPr lang="en-US" sz="1500" b="1">
                          <a:effectLst/>
                        </a:rPr>
                        <a:t>9. Ibzan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</a:pPr>
                      <a:r>
                        <a:rPr lang="en-US" sz="1500">
                          <a:effectLst/>
                        </a:rPr>
                        <a:t>of Bethlehem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</a:pPr>
                      <a:r>
                        <a:rPr lang="en-US" sz="1500">
                          <a:effectLst/>
                        </a:rPr>
                        <a:t>?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</a:pPr>
                      <a:r>
                        <a:rPr lang="en-US" sz="1500">
                          <a:effectLst/>
                        </a:rPr>
                        <a:t>?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</a:pPr>
                      <a:r>
                        <a:rPr lang="en-US" sz="1500">
                          <a:effectLst/>
                        </a:rPr>
                        <a:t>7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extLst>
                  <a:ext uri="{0D108BD9-81ED-4DB2-BD59-A6C34878D82A}">
                    <a16:rowId xmlns:a16="http://schemas.microsoft.com/office/drawing/2014/main" val="1282066624"/>
                  </a:ext>
                </a:extLst>
              </a:tr>
              <a:tr h="385352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</a:pPr>
                      <a:r>
                        <a:rPr lang="en-US" sz="1500" b="1">
                          <a:effectLst/>
                        </a:rPr>
                        <a:t>10. Elon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</a:pPr>
                      <a:r>
                        <a:rPr lang="en-US" sz="1500">
                          <a:effectLst/>
                        </a:rPr>
                        <a:t>Zebulun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</a:pPr>
                      <a:r>
                        <a:rPr lang="en-US" sz="1500">
                          <a:effectLst/>
                        </a:rPr>
                        <a:t>?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</a:pPr>
                      <a:r>
                        <a:rPr lang="en-US" sz="1500">
                          <a:effectLst/>
                        </a:rPr>
                        <a:t>?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</a:pPr>
                      <a:r>
                        <a:rPr lang="en-US" sz="1500">
                          <a:effectLst/>
                        </a:rPr>
                        <a:t>10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extLst>
                  <a:ext uri="{0D108BD9-81ED-4DB2-BD59-A6C34878D82A}">
                    <a16:rowId xmlns:a16="http://schemas.microsoft.com/office/drawing/2014/main" val="2348521623"/>
                  </a:ext>
                </a:extLst>
              </a:tr>
              <a:tr h="585125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</a:pPr>
                      <a:r>
                        <a:rPr lang="en-US" sz="1500" b="1">
                          <a:effectLst/>
                        </a:rPr>
                        <a:t>11. Abdon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</a:pPr>
                      <a:r>
                        <a:rPr lang="en-US" sz="1500">
                          <a:effectLst/>
                        </a:rPr>
                        <a:t>Ephraim (town, Pirathon)*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</a:pPr>
                      <a:r>
                        <a:rPr lang="en-US" sz="1500">
                          <a:effectLst/>
                        </a:rPr>
                        <a:t>?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</a:pPr>
                      <a:r>
                        <a:rPr lang="en-US" sz="1500">
                          <a:effectLst/>
                        </a:rPr>
                        <a:t>?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</a:pPr>
                      <a:r>
                        <a:rPr lang="en-US" sz="1500">
                          <a:effectLst/>
                        </a:rPr>
                        <a:t>8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extLst>
                  <a:ext uri="{0D108BD9-81ED-4DB2-BD59-A6C34878D82A}">
                    <a16:rowId xmlns:a16="http://schemas.microsoft.com/office/drawing/2014/main" val="3264887881"/>
                  </a:ext>
                </a:extLst>
              </a:tr>
              <a:tr h="385352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</a:pPr>
                      <a:r>
                        <a:rPr lang="en-US" sz="1500" b="1" dirty="0">
                          <a:effectLst/>
                        </a:rPr>
                        <a:t>12. Samson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</a:pPr>
                      <a:r>
                        <a:rPr lang="en-US" sz="1500">
                          <a:effectLst/>
                        </a:rPr>
                        <a:t>Dan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</a:pPr>
                      <a:r>
                        <a:rPr lang="en-US" sz="1500">
                          <a:effectLst/>
                        </a:rPr>
                        <a:t>Philistines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</a:pPr>
                      <a:r>
                        <a:rPr lang="en-US" sz="1500">
                          <a:effectLst/>
                        </a:rPr>
                        <a:t>40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</a:pPr>
                      <a:r>
                        <a:rPr lang="en-US" sz="1500" dirty="0">
                          <a:effectLst/>
                        </a:rPr>
                        <a:t>20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616" marR="103616" marT="0" marB="0" anchor="ctr"/>
                </a:tc>
                <a:extLst>
                  <a:ext uri="{0D108BD9-81ED-4DB2-BD59-A6C34878D82A}">
                    <a16:rowId xmlns:a16="http://schemas.microsoft.com/office/drawing/2014/main" val="276947196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A4AA047-C7FB-BAFE-F6B7-B44499C25611}"/>
              </a:ext>
            </a:extLst>
          </p:cNvPr>
          <p:cNvSpPr txBox="1"/>
          <p:nvPr/>
        </p:nvSpPr>
        <p:spPr>
          <a:xfrm>
            <a:off x="82135" y="76095"/>
            <a:ext cx="1856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Multiple Lessons</a:t>
            </a:r>
          </a:p>
        </p:txBody>
      </p:sp>
    </p:spTree>
    <p:extLst>
      <p:ext uri="{BB962C8B-B14F-4D97-AF65-F5344CB8AC3E}">
        <p14:creationId xmlns:p14="http://schemas.microsoft.com/office/powerpoint/2010/main" val="354528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2568</TotalTime>
  <Words>924</Words>
  <Application>Microsoft Macintosh PowerPoint</Application>
  <PresentationFormat>Widescreen</PresentationFormat>
  <Paragraphs>165</Paragraphs>
  <Slides>18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Aptos</vt:lpstr>
      <vt:lpstr>Aptos Display</vt:lpstr>
      <vt:lpstr>Arial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Gary Copeland</dc:creator>
  <cp:lastModifiedBy>Gary Copeland</cp:lastModifiedBy>
  <cp:revision>34</cp:revision>
  <dcterms:created xsi:type="dcterms:W3CDTF">2024-11-10T12:10:00Z</dcterms:created>
  <dcterms:modified xsi:type="dcterms:W3CDTF">2026-01-15T11:52:53Z</dcterms:modified>
</cp:coreProperties>
</file>